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2"/>
  </p:notesMasterIdLst>
  <p:sldIdLst>
    <p:sldId id="256" r:id="rId2"/>
    <p:sldId id="268" r:id="rId3"/>
    <p:sldId id="257" r:id="rId4"/>
    <p:sldId id="258" r:id="rId5"/>
    <p:sldId id="259" r:id="rId6"/>
    <p:sldId id="269" r:id="rId7"/>
    <p:sldId id="260" r:id="rId8"/>
    <p:sldId id="261" r:id="rId9"/>
    <p:sldId id="262" r:id="rId10"/>
    <p:sldId id="263" r:id="rId1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8245" autoAdjust="0"/>
    <p:restoredTop sz="77859" autoAdjust="0"/>
  </p:normalViewPr>
  <p:slideViewPr>
    <p:cSldViewPr snapToGrid="0" snapToObjects="1">
      <p:cViewPr varScale="1">
        <p:scale>
          <a:sx n="111" d="100"/>
          <a:sy n="111" d="100"/>
        </p:scale>
        <p:origin x="2688" y="192"/>
      </p:cViewPr>
      <p:guideLst>
        <p:guide orient="horz" pos="2160"/>
        <p:guide pos="2880"/>
      </p:guideLst>
    </p:cSldViewPr>
  </p:slideViewPr>
  <p:notesTextViewPr>
    <p:cViewPr>
      <p:scale>
        <a:sx n="100" d="100"/>
        <a:sy n="100" d="100"/>
      </p:scale>
      <p:origin x="0" y="0"/>
    </p:cViewPr>
  </p:notesTextViewPr>
  <p:sorterViewPr>
    <p:cViewPr>
      <p:scale>
        <a:sx n="175" d="100"/>
        <a:sy n="175" d="100"/>
      </p:scale>
      <p:origin x="0" y="2248"/>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934F887-A226-9441-8849-80B72A1457A0}" type="datetimeFigureOut">
              <a:rPr lang="en-US" smtClean="0"/>
              <a:t>5/2/20</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E966947-1ABA-5947-A90D-2F0977EA7685}" type="slidenum">
              <a:rPr lang="en-US" smtClean="0"/>
              <a:t>‹#›</a:t>
            </a:fld>
            <a:endParaRPr lang="en-US"/>
          </a:p>
        </p:txBody>
      </p:sp>
    </p:spTree>
    <p:extLst>
      <p:ext uri="{BB962C8B-B14F-4D97-AF65-F5344CB8AC3E}">
        <p14:creationId xmlns:p14="http://schemas.microsoft.com/office/powerpoint/2010/main" val="3232063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Include sub-title</a:t>
            </a:r>
          </a:p>
          <a:p>
            <a:r>
              <a:rPr lang="en-US" dirty="0"/>
              <a:t>Exclude subtitle</a:t>
            </a:r>
          </a:p>
          <a:p>
            <a:r>
              <a:rPr lang="en-US" dirty="0"/>
              <a:t>Use US postal abbreviations for states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Note that the “III” has no comma before it in the footnote, but it does has a comma in the Bibliography. It also ties to his given name rather than to his family name since he is the third generation to be called “Ben” but not the third “Witherington.” </a:t>
            </a:r>
          </a:p>
          <a:p>
            <a:endParaRPr lang="en-US" dirty="0"/>
          </a:p>
        </p:txBody>
      </p:sp>
      <p:sp>
        <p:nvSpPr>
          <p:cNvPr id="4" name="Slide Number Placeholder 3"/>
          <p:cNvSpPr>
            <a:spLocks noGrp="1"/>
          </p:cNvSpPr>
          <p:nvPr>
            <p:ph type="sldNum" sz="quarter" idx="5"/>
          </p:nvPr>
        </p:nvSpPr>
        <p:spPr/>
        <p:txBody>
          <a:bodyPr/>
          <a:lstStyle/>
          <a:p>
            <a:fld id="{2E966947-1ABA-5947-A90D-2F0977EA7685}" type="slidenum">
              <a:rPr lang="en-US" smtClean="0"/>
              <a:t>1</a:t>
            </a:fld>
            <a:endParaRPr lang="en-US"/>
          </a:p>
        </p:txBody>
      </p:sp>
    </p:spTree>
    <p:extLst>
      <p:ext uri="{BB962C8B-B14F-4D97-AF65-F5344CB8AC3E}">
        <p14:creationId xmlns:p14="http://schemas.microsoft.com/office/powerpoint/2010/main" val="10101393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Times New Roman font</a:t>
            </a:r>
          </a:p>
          <a:p>
            <a:r>
              <a:rPr lang="en-US" dirty="0"/>
              <a:t>Family names only</a:t>
            </a:r>
          </a:p>
          <a:p>
            <a:r>
              <a:rPr lang="en-US" dirty="0"/>
              <a:t>Given name precedes family name</a:t>
            </a:r>
          </a:p>
        </p:txBody>
      </p:sp>
      <p:sp>
        <p:nvSpPr>
          <p:cNvPr id="4" name="Slide Number Placeholder 3"/>
          <p:cNvSpPr>
            <a:spLocks noGrp="1"/>
          </p:cNvSpPr>
          <p:nvPr>
            <p:ph type="sldNum" sz="quarter" idx="5"/>
          </p:nvPr>
        </p:nvSpPr>
        <p:spPr/>
        <p:txBody>
          <a:bodyPr/>
          <a:lstStyle/>
          <a:p>
            <a:fld id="{2E966947-1ABA-5947-A90D-2F0977EA7685}" type="slidenum">
              <a:rPr lang="en-US" smtClean="0"/>
              <a:t>2</a:t>
            </a:fld>
            <a:endParaRPr lang="en-US"/>
          </a:p>
        </p:txBody>
      </p:sp>
    </p:spTree>
    <p:extLst>
      <p:ext uri="{BB962C8B-B14F-4D97-AF65-F5344CB8AC3E}">
        <p14:creationId xmlns:p14="http://schemas.microsoft.com/office/powerpoint/2010/main" val="25327908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Include editors, no punctuation preceding opening parenthesis</a:t>
            </a:r>
          </a:p>
          <a:p>
            <a:r>
              <a:rPr lang="en-US" dirty="0"/>
              <a:t>Article titles within quotes</a:t>
            </a:r>
          </a:p>
          <a:p>
            <a:r>
              <a:rPr lang="en-US" dirty="0"/>
              <a:t>Include given names of editors</a:t>
            </a:r>
          </a:p>
        </p:txBody>
      </p:sp>
      <p:sp>
        <p:nvSpPr>
          <p:cNvPr id="4" name="Slide Number Placeholder 3"/>
          <p:cNvSpPr>
            <a:spLocks noGrp="1"/>
          </p:cNvSpPr>
          <p:nvPr>
            <p:ph type="sldNum" sz="quarter" idx="5"/>
          </p:nvPr>
        </p:nvSpPr>
        <p:spPr/>
        <p:txBody>
          <a:bodyPr/>
          <a:lstStyle/>
          <a:p>
            <a:fld id="{2E966947-1ABA-5947-A90D-2F0977EA7685}" type="slidenum">
              <a:rPr lang="en-US" smtClean="0"/>
              <a:t>3</a:t>
            </a:fld>
            <a:endParaRPr lang="en-US"/>
          </a:p>
        </p:txBody>
      </p:sp>
    </p:spTree>
    <p:extLst>
      <p:ext uri="{BB962C8B-B14F-4D97-AF65-F5344CB8AC3E}">
        <p14:creationId xmlns:p14="http://schemas.microsoft.com/office/powerpoint/2010/main" val="3064562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Book name in italics</a:t>
            </a:r>
          </a:p>
          <a:p>
            <a:r>
              <a:rPr lang="en-US" dirty="0"/>
              <a:t>Dot instead of semicolon</a:t>
            </a:r>
          </a:p>
          <a:p>
            <a:r>
              <a:rPr lang="en-US" dirty="0"/>
              <a:t>Editors abbreviated as “Eds.”</a:t>
            </a:r>
          </a:p>
        </p:txBody>
      </p:sp>
      <p:sp>
        <p:nvSpPr>
          <p:cNvPr id="4" name="Slide Number Placeholder 3"/>
          <p:cNvSpPr>
            <a:spLocks noGrp="1"/>
          </p:cNvSpPr>
          <p:nvPr>
            <p:ph type="sldNum" sz="quarter" idx="5"/>
          </p:nvPr>
        </p:nvSpPr>
        <p:spPr/>
        <p:txBody>
          <a:bodyPr/>
          <a:lstStyle/>
          <a:p>
            <a:fld id="{2E966947-1ABA-5947-A90D-2F0977EA7685}" type="slidenum">
              <a:rPr lang="en-US" smtClean="0"/>
              <a:t>4</a:t>
            </a:fld>
            <a:endParaRPr lang="en-US"/>
          </a:p>
        </p:txBody>
      </p:sp>
    </p:spTree>
    <p:extLst>
      <p:ext uri="{BB962C8B-B14F-4D97-AF65-F5344CB8AC3E}">
        <p14:creationId xmlns:p14="http://schemas.microsoft.com/office/powerpoint/2010/main" val="13890016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Foreign words without quote marks in main text but has quote marks when an article title</a:t>
            </a:r>
          </a:p>
          <a:p>
            <a:r>
              <a:rPr lang="en-US" dirty="0"/>
              <a:t>Simpler form without comma on lexicons</a:t>
            </a:r>
          </a:p>
          <a:p>
            <a:r>
              <a:rPr lang="en-US" dirty="0"/>
              <a:t>Include publisher information</a:t>
            </a:r>
          </a:p>
          <a:p>
            <a:endParaRPr lang="en-US" dirty="0"/>
          </a:p>
        </p:txBody>
      </p:sp>
      <p:sp>
        <p:nvSpPr>
          <p:cNvPr id="4" name="Slide Number Placeholder 3"/>
          <p:cNvSpPr>
            <a:spLocks noGrp="1"/>
          </p:cNvSpPr>
          <p:nvPr>
            <p:ph type="sldNum" sz="quarter" idx="5"/>
          </p:nvPr>
        </p:nvSpPr>
        <p:spPr/>
        <p:txBody>
          <a:bodyPr/>
          <a:lstStyle/>
          <a:p>
            <a:fld id="{2E966947-1ABA-5947-A90D-2F0977EA7685}" type="slidenum">
              <a:rPr lang="en-US" smtClean="0"/>
              <a:t>5</a:t>
            </a:fld>
            <a:endParaRPr lang="en-US"/>
          </a:p>
        </p:txBody>
      </p:sp>
    </p:spTree>
    <p:extLst>
      <p:ext uri="{BB962C8B-B14F-4D97-AF65-F5344CB8AC3E}">
        <p14:creationId xmlns:p14="http://schemas.microsoft.com/office/powerpoint/2010/main" val="12235862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Article names always followed by comma</a:t>
            </a:r>
          </a:p>
          <a:p>
            <a:r>
              <a:rPr lang="en-US" dirty="0"/>
              <a:t>Simpler secondary citation omits comma</a:t>
            </a:r>
          </a:p>
          <a:p>
            <a:r>
              <a:rPr lang="en-US" dirty="0"/>
              <a:t>Bibliography omits article names for encyclopedias, lexicons, etc.</a:t>
            </a:r>
          </a:p>
        </p:txBody>
      </p:sp>
      <p:sp>
        <p:nvSpPr>
          <p:cNvPr id="4" name="Slide Number Placeholder 3"/>
          <p:cNvSpPr>
            <a:spLocks noGrp="1"/>
          </p:cNvSpPr>
          <p:nvPr>
            <p:ph type="sldNum" sz="quarter" idx="5"/>
          </p:nvPr>
        </p:nvSpPr>
        <p:spPr/>
        <p:txBody>
          <a:bodyPr/>
          <a:lstStyle/>
          <a:p>
            <a:fld id="{2E966947-1ABA-5947-A90D-2F0977EA7685}" type="slidenum">
              <a:rPr lang="en-US" smtClean="0"/>
              <a:t>6</a:t>
            </a:fld>
            <a:endParaRPr lang="en-US"/>
          </a:p>
        </p:txBody>
      </p:sp>
    </p:spTree>
    <p:extLst>
      <p:ext uri="{BB962C8B-B14F-4D97-AF65-F5344CB8AC3E}">
        <p14:creationId xmlns:p14="http://schemas.microsoft.com/office/powerpoint/2010/main" val="393871148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Journal abbreviations only, issue number only for the year of question, “no” needs period as an abbreviation</a:t>
            </a:r>
          </a:p>
          <a:p>
            <a:r>
              <a:rPr lang="en-US" dirty="0"/>
              <a:t>Journal not listed in repeated citations</a:t>
            </a:r>
          </a:p>
          <a:p>
            <a:r>
              <a:rPr lang="en-US" dirty="0"/>
              <a:t>List by family name, include number for the year as “no…”</a:t>
            </a:r>
          </a:p>
        </p:txBody>
      </p:sp>
      <p:sp>
        <p:nvSpPr>
          <p:cNvPr id="4" name="Slide Number Placeholder 3"/>
          <p:cNvSpPr>
            <a:spLocks noGrp="1"/>
          </p:cNvSpPr>
          <p:nvPr>
            <p:ph type="sldNum" sz="quarter" idx="5"/>
          </p:nvPr>
        </p:nvSpPr>
        <p:spPr/>
        <p:txBody>
          <a:bodyPr/>
          <a:lstStyle/>
          <a:p>
            <a:fld id="{2E966947-1ABA-5947-A90D-2F0977EA7685}" type="slidenum">
              <a:rPr lang="en-US" smtClean="0"/>
              <a:t>7</a:t>
            </a:fld>
            <a:endParaRPr lang="en-US"/>
          </a:p>
        </p:txBody>
      </p:sp>
    </p:spTree>
    <p:extLst>
      <p:ext uri="{BB962C8B-B14F-4D97-AF65-F5344CB8AC3E}">
        <p14:creationId xmlns:p14="http://schemas.microsoft.com/office/powerpoint/2010/main" val="21388599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Use double quote marks, include period after “no”</a:t>
            </a:r>
          </a:p>
          <a:p>
            <a:r>
              <a:rPr lang="en-US" dirty="0"/>
              <a:t>Include punctuation within quote mark</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Use double quote marks, include period after “no,” and </a:t>
            </a:r>
            <a:r>
              <a:rPr lang="en-US"/>
              <a:t>exclude repeated “4”</a:t>
            </a:r>
          </a:p>
        </p:txBody>
      </p:sp>
      <p:sp>
        <p:nvSpPr>
          <p:cNvPr id="4" name="Slide Number Placeholder 3"/>
          <p:cNvSpPr>
            <a:spLocks noGrp="1"/>
          </p:cNvSpPr>
          <p:nvPr>
            <p:ph type="sldNum" sz="quarter" idx="5"/>
          </p:nvPr>
        </p:nvSpPr>
        <p:spPr/>
        <p:txBody>
          <a:bodyPr/>
          <a:lstStyle/>
          <a:p>
            <a:fld id="{2E966947-1ABA-5947-A90D-2F0977EA7685}" type="slidenum">
              <a:rPr lang="en-US" smtClean="0"/>
              <a:t>8</a:t>
            </a:fld>
            <a:endParaRPr lang="en-US"/>
          </a:p>
        </p:txBody>
      </p:sp>
    </p:spTree>
    <p:extLst>
      <p:ext uri="{BB962C8B-B14F-4D97-AF65-F5344CB8AC3E}">
        <p14:creationId xmlns:p14="http://schemas.microsoft.com/office/powerpoint/2010/main" val="40631413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068C01B2-D07A-0243-A47E-7AACB285F15D}" type="datetimeFigureOut">
              <a:rPr lang="en-US"/>
              <a:pPr/>
              <a:t>5/2/20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DF9550-5D90-BE4D-A824-570C3FDA5FC4}" type="slidenum">
              <a:rPr/>
              <a:pPr/>
              <a:t>‹#›</a:t>
            </a:fld>
            <a:endParaRPr lang="en-US"/>
          </a:p>
        </p:txBody>
      </p:sp>
    </p:spTree>
    <p:extLst>
      <p:ext uri="{BB962C8B-B14F-4D97-AF65-F5344CB8AC3E}">
        <p14:creationId xmlns:p14="http://schemas.microsoft.com/office/powerpoint/2010/main" val="19261245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68C01B2-D07A-0243-A47E-7AACB285F15D}" type="datetimeFigureOut">
              <a:rPr lang="en-US"/>
              <a:pPr/>
              <a:t>5/2/20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DF9550-5D90-BE4D-A824-570C3FDA5FC4}" type="slidenum">
              <a:rPr/>
              <a:pPr/>
              <a:t>‹#›</a:t>
            </a:fld>
            <a:endParaRPr lang="en-US"/>
          </a:p>
        </p:txBody>
      </p:sp>
    </p:spTree>
    <p:extLst>
      <p:ext uri="{BB962C8B-B14F-4D97-AF65-F5344CB8AC3E}">
        <p14:creationId xmlns:p14="http://schemas.microsoft.com/office/powerpoint/2010/main" val="17081704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68C01B2-D07A-0243-A47E-7AACB285F15D}" type="datetimeFigureOut">
              <a:rPr lang="en-US"/>
              <a:pPr/>
              <a:t>5/2/20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DF9550-5D90-BE4D-A824-570C3FDA5FC4}" type="slidenum">
              <a:rPr/>
              <a:pPr/>
              <a:t>‹#›</a:t>
            </a:fld>
            <a:endParaRPr lang="en-US"/>
          </a:p>
        </p:txBody>
      </p:sp>
    </p:spTree>
    <p:extLst>
      <p:ext uri="{BB962C8B-B14F-4D97-AF65-F5344CB8AC3E}">
        <p14:creationId xmlns:p14="http://schemas.microsoft.com/office/powerpoint/2010/main" val="39769175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68C01B2-D07A-0243-A47E-7AACB285F15D}" type="datetimeFigureOut">
              <a:rPr lang="en-US"/>
              <a:pPr/>
              <a:t>5/2/20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DF9550-5D90-BE4D-A824-570C3FDA5FC4}" type="slidenum">
              <a:rPr/>
              <a:pPr/>
              <a:t>‹#›</a:t>
            </a:fld>
            <a:endParaRPr lang="en-US"/>
          </a:p>
        </p:txBody>
      </p:sp>
    </p:spTree>
    <p:extLst>
      <p:ext uri="{BB962C8B-B14F-4D97-AF65-F5344CB8AC3E}">
        <p14:creationId xmlns:p14="http://schemas.microsoft.com/office/powerpoint/2010/main" val="39881523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68C01B2-D07A-0243-A47E-7AACB285F15D}" type="datetimeFigureOut">
              <a:rPr lang="en-US"/>
              <a:pPr/>
              <a:t>5/2/20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DF9550-5D90-BE4D-A824-570C3FDA5FC4}" type="slidenum">
              <a:rPr/>
              <a:pPr/>
              <a:t>‹#›</a:t>
            </a:fld>
            <a:endParaRPr lang="en-US"/>
          </a:p>
        </p:txBody>
      </p:sp>
    </p:spTree>
    <p:extLst>
      <p:ext uri="{BB962C8B-B14F-4D97-AF65-F5344CB8AC3E}">
        <p14:creationId xmlns:p14="http://schemas.microsoft.com/office/powerpoint/2010/main" val="42504005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68C01B2-D07A-0243-A47E-7AACB285F15D}" type="datetimeFigureOut">
              <a:rPr lang="en-US"/>
              <a:pPr/>
              <a:t>5/2/20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BDF9550-5D90-BE4D-A824-570C3FDA5FC4}" type="slidenum">
              <a:rPr/>
              <a:pPr/>
              <a:t>‹#›</a:t>
            </a:fld>
            <a:endParaRPr lang="en-US"/>
          </a:p>
        </p:txBody>
      </p:sp>
    </p:spTree>
    <p:extLst>
      <p:ext uri="{BB962C8B-B14F-4D97-AF65-F5344CB8AC3E}">
        <p14:creationId xmlns:p14="http://schemas.microsoft.com/office/powerpoint/2010/main" val="37319138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68C01B2-D07A-0243-A47E-7AACB285F15D}" type="datetimeFigureOut">
              <a:rPr lang="en-US"/>
              <a:pPr/>
              <a:t>5/2/20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BDF9550-5D90-BE4D-A824-570C3FDA5FC4}" type="slidenum">
              <a:rPr/>
              <a:pPr/>
              <a:t>‹#›</a:t>
            </a:fld>
            <a:endParaRPr lang="en-US"/>
          </a:p>
        </p:txBody>
      </p:sp>
    </p:spTree>
    <p:extLst>
      <p:ext uri="{BB962C8B-B14F-4D97-AF65-F5344CB8AC3E}">
        <p14:creationId xmlns:p14="http://schemas.microsoft.com/office/powerpoint/2010/main" val="1753276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68C01B2-D07A-0243-A47E-7AACB285F15D}" type="datetimeFigureOut">
              <a:rPr lang="en-US"/>
              <a:pPr/>
              <a:t>5/2/20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BDF9550-5D90-BE4D-A824-570C3FDA5FC4}" type="slidenum">
              <a:rPr/>
              <a:pPr/>
              <a:t>‹#›</a:t>
            </a:fld>
            <a:endParaRPr lang="en-US"/>
          </a:p>
        </p:txBody>
      </p:sp>
    </p:spTree>
    <p:extLst>
      <p:ext uri="{BB962C8B-B14F-4D97-AF65-F5344CB8AC3E}">
        <p14:creationId xmlns:p14="http://schemas.microsoft.com/office/powerpoint/2010/main" val="8667187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68C01B2-D07A-0243-A47E-7AACB285F15D}" type="datetimeFigureOut">
              <a:rPr lang="en-US"/>
              <a:pPr/>
              <a:t>5/2/20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BDF9550-5D90-BE4D-A824-570C3FDA5FC4}" type="slidenum">
              <a:rPr/>
              <a:pPr/>
              <a:t>‹#›</a:t>
            </a:fld>
            <a:endParaRPr lang="en-US"/>
          </a:p>
        </p:txBody>
      </p:sp>
    </p:spTree>
    <p:extLst>
      <p:ext uri="{BB962C8B-B14F-4D97-AF65-F5344CB8AC3E}">
        <p14:creationId xmlns:p14="http://schemas.microsoft.com/office/powerpoint/2010/main" val="277349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68C01B2-D07A-0243-A47E-7AACB285F15D}" type="datetimeFigureOut">
              <a:rPr lang="en-US"/>
              <a:pPr/>
              <a:t>5/2/20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BDF9550-5D90-BE4D-A824-570C3FDA5FC4}" type="slidenum">
              <a:rPr/>
              <a:pPr/>
              <a:t>‹#›</a:t>
            </a:fld>
            <a:endParaRPr lang="en-US"/>
          </a:p>
        </p:txBody>
      </p:sp>
    </p:spTree>
    <p:extLst>
      <p:ext uri="{BB962C8B-B14F-4D97-AF65-F5344CB8AC3E}">
        <p14:creationId xmlns:p14="http://schemas.microsoft.com/office/powerpoint/2010/main" val="18228563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68C01B2-D07A-0243-A47E-7AACB285F15D}" type="datetimeFigureOut">
              <a:rPr lang="en-US"/>
              <a:pPr/>
              <a:t>5/2/20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BDF9550-5D90-BE4D-A824-570C3FDA5FC4}" type="slidenum">
              <a:rPr/>
              <a:pPr/>
              <a:t>‹#›</a:t>
            </a:fld>
            <a:endParaRPr lang="en-US"/>
          </a:p>
        </p:txBody>
      </p:sp>
    </p:spTree>
    <p:extLst>
      <p:ext uri="{BB962C8B-B14F-4D97-AF65-F5344CB8AC3E}">
        <p14:creationId xmlns:p14="http://schemas.microsoft.com/office/powerpoint/2010/main" val="8285075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68C01B2-D07A-0243-A47E-7AACB285F15D}" type="datetimeFigureOut">
              <a:rPr lang="en-US"/>
              <a:pPr/>
              <a:t>5/2/20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BDF9550-5D90-BE4D-A824-570C3FDA5FC4}" type="slidenum">
              <a:rPr/>
              <a:pPr/>
              <a:t>‹#›</a:t>
            </a:fld>
            <a:endParaRPr lang="en-US"/>
          </a:p>
        </p:txBody>
      </p:sp>
    </p:spTree>
    <p:extLst>
      <p:ext uri="{BB962C8B-B14F-4D97-AF65-F5344CB8AC3E}">
        <p14:creationId xmlns:p14="http://schemas.microsoft.com/office/powerpoint/2010/main" val="38569048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archive.org/stream/cu31924092344138%20-%20page/n116/mode/1up"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startingfresh.net/11.html"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660400"/>
          </a:xfrm>
          <a:gradFill>
            <a:gsLst>
              <a:gs pos="0">
                <a:schemeClr val="tx1"/>
              </a:gs>
              <a:gs pos="100000">
                <a:srgbClr val="C00000"/>
              </a:gs>
            </a:gsLst>
            <a:lin ang="5400000" scaled="1"/>
          </a:gradFill>
        </p:spPr>
        <p:txBody>
          <a:bodyPr>
            <a:noAutofit/>
          </a:bodyPr>
          <a:lstStyle/>
          <a:p>
            <a:r>
              <a:rPr lang="en-US" sz="2800" b="1">
                <a:solidFill>
                  <a:schemeClr val="bg1"/>
                </a:solidFill>
              </a:rPr>
              <a:t>1: Book with One Author (WS 5.1)</a:t>
            </a:r>
          </a:p>
        </p:txBody>
      </p:sp>
      <p:sp>
        <p:nvSpPr>
          <p:cNvPr id="4" name="Title 1"/>
          <p:cNvSpPr txBox="1">
            <a:spLocks/>
          </p:cNvSpPr>
          <p:nvPr/>
        </p:nvSpPr>
        <p:spPr>
          <a:xfrm>
            <a:off x="355600" y="914400"/>
            <a:ext cx="4216400" cy="1917700"/>
          </a:xfrm>
          <a:prstGeom prst="rect">
            <a:avLst/>
          </a:prstGeom>
        </p:spPr>
        <p:txBody>
          <a:bodyPr vert="horz" wrap="square" lIns="91440" tIns="45720" rIns="91440" bIns="45720" rtlCol="0" anchor="t">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indent="901700" algn="l"/>
            <a:r>
              <a:rPr lang="en-US" sz="2400" baseline="30000" dirty="0">
                <a:latin typeface="Times New Roman" panose="02020603050405020304" pitchFamily="18" charset="0"/>
                <a:cs typeface="Times New Roman" panose="02020603050405020304" pitchFamily="18" charset="0"/>
              </a:rPr>
              <a:t>1 </a:t>
            </a:r>
            <a:r>
              <a:rPr lang="en-US" sz="2400" dirty="0">
                <a:latin typeface="Times New Roman" panose="02020603050405020304" pitchFamily="18" charset="0"/>
                <a:cs typeface="Times New Roman" panose="02020603050405020304" pitchFamily="18" charset="0"/>
              </a:rPr>
              <a:t>Ben Witherington III, </a:t>
            </a:r>
            <a:r>
              <a:rPr lang="en-US" sz="2400" i="1" dirty="0">
                <a:latin typeface="Times New Roman" panose="02020603050405020304" pitchFamily="18" charset="0"/>
                <a:cs typeface="Times New Roman" panose="02020603050405020304" pitchFamily="18" charset="0"/>
              </a:rPr>
              <a:t>The Gospel Code: Novel Claims About Jesus, Mary Magdalene and Da Vinci</a:t>
            </a:r>
            <a:r>
              <a:rPr lang="en-US" sz="2400" dirty="0">
                <a:latin typeface="Times New Roman" panose="02020603050405020304" pitchFamily="18" charset="0"/>
                <a:cs typeface="Times New Roman" panose="02020603050405020304" pitchFamily="18" charset="0"/>
              </a:rPr>
              <a:t> (Downers Grove, IL: IVP, 2004), 129.</a:t>
            </a:r>
          </a:p>
        </p:txBody>
      </p:sp>
      <p:sp>
        <p:nvSpPr>
          <p:cNvPr id="5" name="Title 1"/>
          <p:cNvSpPr txBox="1">
            <a:spLocks/>
          </p:cNvSpPr>
          <p:nvPr/>
        </p:nvSpPr>
        <p:spPr>
          <a:xfrm>
            <a:off x="355600" y="2910219"/>
            <a:ext cx="4216400" cy="1581458"/>
          </a:xfrm>
          <a:prstGeom prst="rect">
            <a:avLst/>
          </a:prstGeom>
        </p:spPr>
        <p:txBody>
          <a:bodyPr vert="horz" wrap="square" lIns="91440" tIns="45720" rIns="91440" bIns="45720" rtlCol="0" anchor="t">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indent="901700" algn="l"/>
            <a:r>
              <a:rPr lang="en-US" sz="2400" baseline="30000" dirty="0">
                <a:latin typeface="Times New Roman" panose="02020603050405020304" pitchFamily="18" charset="0"/>
                <a:cs typeface="Times New Roman" panose="02020603050405020304" pitchFamily="18" charset="0"/>
              </a:rPr>
              <a:t>5 </a:t>
            </a:r>
            <a:r>
              <a:rPr lang="en-US" sz="2400" dirty="0">
                <a:latin typeface="Times New Roman" panose="02020603050405020304" pitchFamily="18" charset="0"/>
                <a:cs typeface="Times New Roman" panose="02020603050405020304" pitchFamily="18" charset="0"/>
              </a:rPr>
              <a:t>Witherington, </a:t>
            </a:r>
            <a:r>
              <a:rPr lang="en-US" sz="2400" i="1" dirty="0">
                <a:latin typeface="Times New Roman" panose="02020603050405020304" pitchFamily="18" charset="0"/>
                <a:cs typeface="Times New Roman" panose="02020603050405020304" pitchFamily="18" charset="0"/>
              </a:rPr>
              <a:t>The Gospel Code, </a:t>
            </a:r>
            <a:r>
              <a:rPr lang="en-US" sz="2400" dirty="0">
                <a:latin typeface="Times New Roman" panose="02020603050405020304" pitchFamily="18" charset="0"/>
                <a:cs typeface="Times New Roman" panose="02020603050405020304" pitchFamily="18" charset="0"/>
              </a:rPr>
              <a:t>129.  </a:t>
            </a:r>
          </a:p>
        </p:txBody>
      </p:sp>
      <p:sp>
        <p:nvSpPr>
          <p:cNvPr id="6" name="Title 1"/>
          <p:cNvSpPr txBox="1">
            <a:spLocks/>
          </p:cNvSpPr>
          <p:nvPr/>
        </p:nvSpPr>
        <p:spPr>
          <a:xfrm>
            <a:off x="355600" y="4491677"/>
            <a:ext cx="4216400" cy="2349500"/>
          </a:xfrm>
          <a:prstGeom prst="rect">
            <a:avLst/>
          </a:prstGeom>
        </p:spPr>
        <p:txBody>
          <a:bodyPr vert="horz" wrap="square" lIns="91440" tIns="45720" rIns="91440" bIns="45720" rtlCol="0" anchor="t">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901700" indent="-901700" algn="l"/>
            <a:r>
              <a:rPr lang="en-US" sz="2400" dirty="0">
                <a:latin typeface="Times New Roman" panose="02020603050405020304" pitchFamily="18" charset="0"/>
                <a:cs typeface="Times New Roman" panose="02020603050405020304" pitchFamily="18" charset="0"/>
              </a:rPr>
              <a:t>Witherington, Ben, III. </a:t>
            </a:r>
            <a:r>
              <a:rPr lang="en-US" sz="2400" i="1" dirty="0">
                <a:latin typeface="Times New Roman" panose="02020603050405020304" pitchFamily="18" charset="0"/>
                <a:cs typeface="Times New Roman" panose="02020603050405020304" pitchFamily="18" charset="0"/>
              </a:rPr>
              <a:t>The Gospel Code: Novel Claims About Jesus, Mary Magdalene and Da Vinci</a:t>
            </a:r>
            <a:r>
              <a:rPr lang="en-US" sz="2400" dirty="0">
                <a:latin typeface="Times New Roman" panose="02020603050405020304" pitchFamily="18" charset="0"/>
                <a:cs typeface="Times New Roman" panose="02020603050405020304" pitchFamily="18" charset="0"/>
              </a:rPr>
              <a:t>. Downers Grove, Ill.: IVP, 2004. </a:t>
            </a:r>
          </a:p>
        </p:txBody>
      </p:sp>
      <p:sp>
        <p:nvSpPr>
          <p:cNvPr id="7" name="Title 1">
            <a:extLst>
              <a:ext uri="{FF2B5EF4-FFF2-40B4-BE49-F238E27FC236}">
                <a16:creationId xmlns:a16="http://schemas.microsoft.com/office/drawing/2014/main" id="{3051EEA6-1896-EC4B-B97F-616BE128537E}"/>
              </a:ext>
            </a:extLst>
          </p:cNvPr>
          <p:cNvSpPr txBox="1">
            <a:spLocks/>
          </p:cNvSpPr>
          <p:nvPr/>
        </p:nvSpPr>
        <p:spPr>
          <a:xfrm>
            <a:off x="4749800" y="914400"/>
            <a:ext cx="4216400" cy="1917700"/>
          </a:xfrm>
          <a:prstGeom prst="rect">
            <a:avLst/>
          </a:prstGeom>
        </p:spPr>
        <p:txBody>
          <a:bodyPr vert="horz" wrap="square" lIns="91440" tIns="45720" rIns="91440" bIns="45720" rtlCol="0" anchor="t">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indent="901700" algn="l"/>
            <a:r>
              <a:rPr lang="en-US" sz="2400" baseline="30000" dirty="0">
                <a:latin typeface="Times New Roman" panose="02020603050405020304" pitchFamily="18" charset="0"/>
                <a:cs typeface="Times New Roman" panose="02020603050405020304" pitchFamily="18" charset="0"/>
              </a:rPr>
              <a:t>1 </a:t>
            </a:r>
            <a:r>
              <a:rPr lang="en-US" sz="2400" dirty="0">
                <a:latin typeface="Times New Roman" panose="02020603050405020304" pitchFamily="18" charset="0"/>
                <a:cs typeface="Times New Roman" panose="02020603050405020304" pitchFamily="18" charset="0"/>
              </a:rPr>
              <a:t>Ben Witherington III, </a:t>
            </a:r>
            <a:r>
              <a:rPr lang="en-US" sz="2400" i="1" dirty="0">
                <a:latin typeface="Times New Roman" panose="02020603050405020304" pitchFamily="18" charset="0"/>
                <a:cs typeface="Times New Roman" panose="02020603050405020304" pitchFamily="18" charset="0"/>
              </a:rPr>
              <a:t>The Gospel Code </a:t>
            </a:r>
            <a:r>
              <a:rPr lang="en-US" sz="2400" dirty="0">
                <a:latin typeface="Times New Roman" panose="02020603050405020304" pitchFamily="18" charset="0"/>
                <a:cs typeface="Times New Roman" panose="02020603050405020304" pitchFamily="18" charset="0"/>
              </a:rPr>
              <a:t>(Downers Grove, IL: IVP, 2004), 129.</a:t>
            </a:r>
          </a:p>
        </p:txBody>
      </p:sp>
      <p:sp>
        <p:nvSpPr>
          <p:cNvPr id="8" name="Title 1">
            <a:extLst>
              <a:ext uri="{FF2B5EF4-FFF2-40B4-BE49-F238E27FC236}">
                <a16:creationId xmlns:a16="http://schemas.microsoft.com/office/drawing/2014/main" id="{3A81EC32-121E-E94C-988A-5C356D9E3445}"/>
              </a:ext>
            </a:extLst>
          </p:cNvPr>
          <p:cNvSpPr txBox="1">
            <a:spLocks/>
          </p:cNvSpPr>
          <p:nvPr/>
        </p:nvSpPr>
        <p:spPr>
          <a:xfrm>
            <a:off x="4749800" y="2910219"/>
            <a:ext cx="4216400" cy="1581458"/>
          </a:xfrm>
          <a:prstGeom prst="rect">
            <a:avLst/>
          </a:prstGeom>
        </p:spPr>
        <p:txBody>
          <a:bodyPr vert="horz" wrap="square" lIns="91440" tIns="45720" rIns="91440" bIns="45720" rtlCol="0" anchor="t">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indent="901700" algn="l"/>
            <a:r>
              <a:rPr lang="en-US" sz="2400" baseline="30000" dirty="0">
                <a:latin typeface="Times New Roman" panose="02020603050405020304" pitchFamily="18" charset="0"/>
                <a:cs typeface="Times New Roman" panose="02020603050405020304" pitchFamily="18" charset="0"/>
              </a:rPr>
              <a:t>5 </a:t>
            </a:r>
            <a:r>
              <a:rPr lang="en-US" sz="2400" dirty="0">
                <a:latin typeface="Times New Roman" panose="02020603050405020304" pitchFamily="18" charset="0"/>
                <a:cs typeface="Times New Roman" panose="02020603050405020304" pitchFamily="18" charset="0"/>
              </a:rPr>
              <a:t>Witherington III, </a:t>
            </a:r>
            <a:r>
              <a:rPr lang="en-US" sz="2400" i="1" dirty="0">
                <a:latin typeface="Times New Roman" panose="02020603050405020304" pitchFamily="18" charset="0"/>
                <a:cs typeface="Times New Roman" panose="02020603050405020304" pitchFamily="18" charset="0"/>
              </a:rPr>
              <a:t>The Gospel Code: Novel Claims About Jesus, Mary Magdalene and Da Vinci, </a:t>
            </a:r>
            <a:r>
              <a:rPr lang="en-US" sz="2400" dirty="0">
                <a:latin typeface="Times New Roman" panose="02020603050405020304" pitchFamily="18" charset="0"/>
                <a:cs typeface="Times New Roman" panose="02020603050405020304" pitchFamily="18" charset="0"/>
              </a:rPr>
              <a:t>129.  </a:t>
            </a:r>
          </a:p>
        </p:txBody>
      </p:sp>
      <p:sp>
        <p:nvSpPr>
          <p:cNvPr id="9" name="Title 1">
            <a:extLst>
              <a:ext uri="{FF2B5EF4-FFF2-40B4-BE49-F238E27FC236}">
                <a16:creationId xmlns:a16="http://schemas.microsoft.com/office/drawing/2014/main" id="{5AE8A21E-333B-0C4B-A194-E2DAD69E09BD}"/>
              </a:ext>
            </a:extLst>
          </p:cNvPr>
          <p:cNvSpPr txBox="1">
            <a:spLocks/>
          </p:cNvSpPr>
          <p:nvPr/>
        </p:nvSpPr>
        <p:spPr>
          <a:xfrm>
            <a:off x="4749800" y="4491677"/>
            <a:ext cx="4216400" cy="2349500"/>
          </a:xfrm>
          <a:prstGeom prst="rect">
            <a:avLst/>
          </a:prstGeom>
        </p:spPr>
        <p:txBody>
          <a:bodyPr vert="horz" wrap="square" lIns="91440" tIns="45720" rIns="91440" bIns="45720" rtlCol="0" anchor="t">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901700" indent="-901700" algn="l"/>
            <a:r>
              <a:rPr lang="en-US" sz="2400" dirty="0">
                <a:latin typeface="Times New Roman" panose="02020603050405020304" pitchFamily="18" charset="0"/>
                <a:cs typeface="Times New Roman" panose="02020603050405020304" pitchFamily="18" charset="0"/>
              </a:rPr>
              <a:t>Witherington, Ben, III. </a:t>
            </a:r>
            <a:r>
              <a:rPr lang="en-US" sz="2400" i="1" dirty="0">
                <a:latin typeface="Times New Roman" panose="02020603050405020304" pitchFamily="18" charset="0"/>
                <a:cs typeface="Times New Roman" panose="02020603050405020304" pitchFamily="18" charset="0"/>
              </a:rPr>
              <a:t>The Gospel Code: Novel Claims About Jesus, Mary Magdalene and Da Vinci</a:t>
            </a:r>
            <a:r>
              <a:rPr lang="en-US" sz="2400" dirty="0">
                <a:latin typeface="Times New Roman" panose="02020603050405020304" pitchFamily="18" charset="0"/>
                <a:cs typeface="Times New Roman" panose="02020603050405020304" pitchFamily="18" charset="0"/>
              </a:rPr>
              <a:t>. Downers Grove, IL: IVP, 2004. </a:t>
            </a:r>
          </a:p>
        </p:txBody>
      </p:sp>
      <p:pic>
        <p:nvPicPr>
          <p:cNvPr id="1030" name="Picture 6" descr="http://www.clker.com/cliparts/2/k/n/l/C/Q/transparent-green-checkmark-md.png">
            <a:extLst>
              <a:ext uri="{FF2B5EF4-FFF2-40B4-BE49-F238E27FC236}">
                <a16:creationId xmlns:a16="http://schemas.microsoft.com/office/drawing/2014/main" id="{3312AF7D-E78C-D74F-B61A-D2C226EA54A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0355" y="810682"/>
            <a:ext cx="700617" cy="730116"/>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6" descr="http://www.clker.com/cliparts/2/k/n/l/C/Q/transparent-green-checkmark-md.png">
            <a:extLst>
              <a:ext uri="{FF2B5EF4-FFF2-40B4-BE49-F238E27FC236}">
                <a16:creationId xmlns:a16="http://schemas.microsoft.com/office/drawing/2014/main" id="{F6D58DDC-75AC-AA46-8C5B-5920FC825E9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0355" y="2816787"/>
            <a:ext cx="700617" cy="730116"/>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6" descr="http://www.clker.com/cliparts/2/k/n/l/C/Q/transparent-green-checkmark-md.png">
            <a:extLst>
              <a:ext uri="{FF2B5EF4-FFF2-40B4-BE49-F238E27FC236}">
                <a16:creationId xmlns:a16="http://schemas.microsoft.com/office/drawing/2014/main" id="{7A329E96-A7CD-4745-9E5B-4E372D4B08F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97056" y="4833524"/>
            <a:ext cx="700617" cy="7301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648157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1030"/>
                                        </p:tgtEl>
                                        <p:attrNameLst>
                                          <p:attrName>style.visibility</p:attrName>
                                        </p:attrNameLst>
                                      </p:cBhvr>
                                      <p:to>
                                        <p:strVal val="visible"/>
                                      </p:to>
                                    </p:set>
                                    <p:animEffect transition="in" filter="wipe(down)">
                                      <p:cBhvr>
                                        <p:cTn id="7" dur="580">
                                          <p:stCondLst>
                                            <p:cond delay="0"/>
                                          </p:stCondLst>
                                        </p:cTn>
                                        <p:tgtEl>
                                          <p:spTgt spid="1030"/>
                                        </p:tgtEl>
                                      </p:cBhvr>
                                    </p:animEffect>
                                    <p:anim calcmode="lin" valueType="num">
                                      <p:cBhvr>
                                        <p:cTn id="8" dur="1822" tmFilter="0,0; 0.14,0.36; 0.43,0.73; 0.71,0.91; 1.0,1.0">
                                          <p:stCondLst>
                                            <p:cond delay="0"/>
                                          </p:stCondLst>
                                        </p:cTn>
                                        <p:tgtEl>
                                          <p:spTgt spid="1030"/>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1030"/>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1030"/>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1030"/>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1030"/>
                                        </p:tgtEl>
                                        <p:attrNameLst>
                                          <p:attrName>ppt_y</p:attrName>
                                        </p:attrNameLst>
                                      </p:cBhvr>
                                      <p:tavLst>
                                        <p:tav tm="0" fmla="#ppt_y-sin(pi*$)/81">
                                          <p:val>
                                            <p:fltVal val="0"/>
                                          </p:val>
                                        </p:tav>
                                        <p:tav tm="100000">
                                          <p:val>
                                            <p:fltVal val="1"/>
                                          </p:val>
                                        </p:tav>
                                      </p:tavLst>
                                    </p:anim>
                                    <p:animScale>
                                      <p:cBhvr>
                                        <p:cTn id="13" dur="26">
                                          <p:stCondLst>
                                            <p:cond delay="650"/>
                                          </p:stCondLst>
                                        </p:cTn>
                                        <p:tgtEl>
                                          <p:spTgt spid="1030"/>
                                        </p:tgtEl>
                                      </p:cBhvr>
                                      <p:to x="100000" y="60000"/>
                                    </p:animScale>
                                    <p:animScale>
                                      <p:cBhvr>
                                        <p:cTn id="14" dur="166" decel="50000">
                                          <p:stCondLst>
                                            <p:cond delay="676"/>
                                          </p:stCondLst>
                                        </p:cTn>
                                        <p:tgtEl>
                                          <p:spTgt spid="1030"/>
                                        </p:tgtEl>
                                      </p:cBhvr>
                                      <p:to x="100000" y="100000"/>
                                    </p:animScale>
                                    <p:animScale>
                                      <p:cBhvr>
                                        <p:cTn id="15" dur="26">
                                          <p:stCondLst>
                                            <p:cond delay="1312"/>
                                          </p:stCondLst>
                                        </p:cTn>
                                        <p:tgtEl>
                                          <p:spTgt spid="1030"/>
                                        </p:tgtEl>
                                      </p:cBhvr>
                                      <p:to x="100000" y="80000"/>
                                    </p:animScale>
                                    <p:animScale>
                                      <p:cBhvr>
                                        <p:cTn id="16" dur="166" decel="50000">
                                          <p:stCondLst>
                                            <p:cond delay="1338"/>
                                          </p:stCondLst>
                                        </p:cTn>
                                        <p:tgtEl>
                                          <p:spTgt spid="1030"/>
                                        </p:tgtEl>
                                      </p:cBhvr>
                                      <p:to x="100000" y="100000"/>
                                    </p:animScale>
                                    <p:animScale>
                                      <p:cBhvr>
                                        <p:cTn id="17" dur="26">
                                          <p:stCondLst>
                                            <p:cond delay="1642"/>
                                          </p:stCondLst>
                                        </p:cTn>
                                        <p:tgtEl>
                                          <p:spTgt spid="1030"/>
                                        </p:tgtEl>
                                      </p:cBhvr>
                                      <p:to x="100000" y="90000"/>
                                    </p:animScale>
                                    <p:animScale>
                                      <p:cBhvr>
                                        <p:cTn id="18" dur="166" decel="50000">
                                          <p:stCondLst>
                                            <p:cond delay="1668"/>
                                          </p:stCondLst>
                                        </p:cTn>
                                        <p:tgtEl>
                                          <p:spTgt spid="1030"/>
                                        </p:tgtEl>
                                      </p:cBhvr>
                                      <p:to x="100000" y="100000"/>
                                    </p:animScale>
                                    <p:animScale>
                                      <p:cBhvr>
                                        <p:cTn id="19" dur="26">
                                          <p:stCondLst>
                                            <p:cond delay="1808"/>
                                          </p:stCondLst>
                                        </p:cTn>
                                        <p:tgtEl>
                                          <p:spTgt spid="1030"/>
                                        </p:tgtEl>
                                      </p:cBhvr>
                                      <p:to x="100000" y="95000"/>
                                    </p:animScale>
                                    <p:animScale>
                                      <p:cBhvr>
                                        <p:cTn id="20" dur="166" decel="50000">
                                          <p:stCondLst>
                                            <p:cond delay="1834"/>
                                          </p:stCondLst>
                                        </p:cTn>
                                        <p:tgtEl>
                                          <p:spTgt spid="1030"/>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nodeType="clickEffect">
                                  <p:stCondLst>
                                    <p:cond delay="0"/>
                                  </p:stCondLst>
                                  <p:childTnLst>
                                    <p:set>
                                      <p:cBhvr>
                                        <p:cTn id="24" dur="1" fill="hold">
                                          <p:stCondLst>
                                            <p:cond delay="0"/>
                                          </p:stCondLst>
                                        </p:cTn>
                                        <p:tgtEl>
                                          <p:spTgt spid="12"/>
                                        </p:tgtEl>
                                        <p:attrNameLst>
                                          <p:attrName>style.visibility</p:attrName>
                                        </p:attrNameLst>
                                      </p:cBhvr>
                                      <p:to>
                                        <p:strVal val="visible"/>
                                      </p:to>
                                    </p:set>
                                    <p:animEffect transition="in" filter="wipe(down)">
                                      <p:cBhvr>
                                        <p:cTn id="25" dur="580">
                                          <p:stCondLst>
                                            <p:cond delay="0"/>
                                          </p:stCondLst>
                                        </p:cTn>
                                        <p:tgtEl>
                                          <p:spTgt spid="12"/>
                                        </p:tgtEl>
                                      </p:cBhvr>
                                    </p:animEffect>
                                    <p:anim calcmode="lin" valueType="num">
                                      <p:cBhvr>
                                        <p:cTn id="26" dur="1822" tmFilter="0,0; 0.14,0.36; 0.43,0.73; 0.71,0.91; 1.0,1.0">
                                          <p:stCondLst>
                                            <p:cond delay="0"/>
                                          </p:stCondLst>
                                        </p:cTn>
                                        <p:tgtEl>
                                          <p:spTgt spid="12"/>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12"/>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12"/>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12"/>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12"/>
                                        </p:tgtEl>
                                        <p:attrNameLst>
                                          <p:attrName>ppt_y</p:attrName>
                                        </p:attrNameLst>
                                      </p:cBhvr>
                                      <p:tavLst>
                                        <p:tav tm="0" fmla="#ppt_y-sin(pi*$)/81">
                                          <p:val>
                                            <p:fltVal val="0"/>
                                          </p:val>
                                        </p:tav>
                                        <p:tav tm="100000">
                                          <p:val>
                                            <p:fltVal val="1"/>
                                          </p:val>
                                        </p:tav>
                                      </p:tavLst>
                                    </p:anim>
                                    <p:animScale>
                                      <p:cBhvr>
                                        <p:cTn id="31" dur="26">
                                          <p:stCondLst>
                                            <p:cond delay="650"/>
                                          </p:stCondLst>
                                        </p:cTn>
                                        <p:tgtEl>
                                          <p:spTgt spid="12"/>
                                        </p:tgtEl>
                                      </p:cBhvr>
                                      <p:to x="100000" y="60000"/>
                                    </p:animScale>
                                    <p:animScale>
                                      <p:cBhvr>
                                        <p:cTn id="32" dur="166" decel="50000">
                                          <p:stCondLst>
                                            <p:cond delay="676"/>
                                          </p:stCondLst>
                                        </p:cTn>
                                        <p:tgtEl>
                                          <p:spTgt spid="12"/>
                                        </p:tgtEl>
                                      </p:cBhvr>
                                      <p:to x="100000" y="100000"/>
                                    </p:animScale>
                                    <p:animScale>
                                      <p:cBhvr>
                                        <p:cTn id="33" dur="26">
                                          <p:stCondLst>
                                            <p:cond delay="1312"/>
                                          </p:stCondLst>
                                        </p:cTn>
                                        <p:tgtEl>
                                          <p:spTgt spid="12"/>
                                        </p:tgtEl>
                                      </p:cBhvr>
                                      <p:to x="100000" y="80000"/>
                                    </p:animScale>
                                    <p:animScale>
                                      <p:cBhvr>
                                        <p:cTn id="34" dur="166" decel="50000">
                                          <p:stCondLst>
                                            <p:cond delay="1338"/>
                                          </p:stCondLst>
                                        </p:cTn>
                                        <p:tgtEl>
                                          <p:spTgt spid="12"/>
                                        </p:tgtEl>
                                      </p:cBhvr>
                                      <p:to x="100000" y="100000"/>
                                    </p:animScale>
                                    <p:animScale>
                                      <p:cBhvr>
                                        <p:cTn id="35" dur="26">
                                          <p:stCondLst>
                                            <p:cond delay="1642"/>
                                          </p:stCondLst>
                                        </p:cTn>
                                        <p:tgtEl>
                                          <p:spTgt spid="12"/>
                                        </p:tgtEl>
                                      </p:cBhvr>
                                      <p:to x="100000" y="90000"/>
                                    </p:animScale>
                                    <p:animScale>
                                      <p:cBhvr>
                                        <p:cTn id="36" dur="166" decel="50000">
                                          <p:stCondLst>
                                            <p:cond delay="1668"/>
                                          </p:stCondLst>
                                        </p:cTn>
                                        <p:tgtEl>
                                          <p:spTgt spid="12"/>
                                        </p:tgtEl>
                                      </p:cBhvr>
                                      <p:to x="100000" y="100000"/>
                                    </p:animScale>
                                    <p:animScale>
                                      <p:cBhvr>
                                        <p:cTn id="37" dur="26">
                                          <p:stCondLst>
                                            <p:cond delay="1808"/>
                                          </p:stCondLst>
                                        </p:cTn>
                                        <p:tgtEl>
                                          <p:spTgt spid="12"/>
                                        </p:tgtEl>
                                      </p:cBhvr>
                                      <p:to x="100000" y="95000"/>
                                    </p:animScale>
                                    <p:animScale>
                                      <p:cBhvr>
                                        <p:cTn id="38" dur="166" decel="50000">
                                          <p:stCondLst>
                                            <p:cond delay="1834"/>
                                          </p:stCondLst>
                                        </p:cTn>
                                        <p:tgtEl>
                                          <p:spTgt spid="12"/>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nodeType="clickEffect">
                                  <p:stCondLst>
                                    <p:cond delay="0"/>
                                  </p:stCondLst>
                                  <p:childTnLst>
                                    <p:set>
                                      <p:cBhvr>
                                        <p:cTn id="42" dur="1" fill="hold">
                                          <p:stCondLst>
                                            <p:cond delay="0"/>
                                          </p:stCondLst>
                                        </p:cTn>
                                        <p:tgtEl>
                                          <p:spTgt spid="13"/>
                                        </p:tgtEl>
                                        <p:attrNameLst>
                                          <p:attrName>style.visibility</p:attrName>
                                        </p:attrNameLst>
                                      </p:cBhvr>
                                      <p:to>
                                        <p:strVal val="visible"/>
                                      </p:to>
                                    </p:set>
                                    <p:animEffect transition="in" filter="wipe(down)">
                                      <p:cBhvr>
                                        <p:cTn id="43" dur="580">
                                          <p:stCondLst>
                                            <p:cond delay="0"/>
                                          </p:stCondLst>
                                        </p:cTn>
                                        <p:tgtEl>
                                          <p:spTgt spid="13"/>
                                        </p:tgtEl>
                                      </p:cBhvr>
                                    </p:animEffect>
                                    <p:anim calcmode="lin" valueType="num">
                                      <p:cBhvr>
                                        <p:cTn id="44" dur="1822" tmFilter="0,0; 0.14,0.36; 0.43,0.73; 0.71,0.91; 1.0,1.0">
                                          <p:stCondLst>
                                            <p:cond delay="0"/>
                                          </p:stCondLst>
                                        </p:cTn>
                                        <p:tgtEl>
                                          <p:spTgt spid="13"/>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13"/>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13"/>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13"/>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13"/>
                                        </p:tgtEl>
                                        <p:attrNameLst>
                                          <p:attrName>ppt_y</p:attrName>
                                        </p:attrNameLst>
                                      </p:cBhvr>
                                      <p:tavLst>
                                        <p:tav tm="0" fmla="#ppt_y-sin(pi*$)/81">
                                          <p:val>
                                            <p:fltVal val="0"/>
                                          </p:val>
                                        </p:tav>
                                        <p:tav tm="100000">
                                          <p:val>
                                            <p:fltVal val="1"/>
                                          </p:val>
                                        </p:tav>
                                      </p:tavLst>
                                    </p:anim>
                                    <p:animScale>
                                      <p:cBhvr>
                                        <p:cTn id="49" dur="26">
                                          <p:stCondLst>
                                            <p:cond delay="650"/>
                                          </p:stCondLst>
                                        </p:cTn>
                                        <p:tgtEl>
                                          <p:spTgt spid="13"/>
                                        </p:tgtEl>
                                      </p:cBhvr>
                                      <p:to x="100000" y="60000"/>
                                    </p:animScale>
                                    <p:animScale>
                                      <p:cBhvr>
                                        <p:cTn id="50" dur="166" decel="50000">
                                          <p:stCondLst>
                                            <p:cond delay="676"/>
                                          </p:stCondLst>
                                        </p:cTn>
                                        <p:tgtEl>
                                          <p:spTgt spid="13"/>
                                        </p:tgtEl>
                                      </p:cBhvr>
                                      <p:to x="100000" y="100000"/>
                                    </p:animScale>
                                    <p:animScale>
                                      <p:cBhvr>
                                        <p:cTn id="51" dur="26">
                                          <p:stCondLst>
                                            <p:cond delay="1312"/>
                                          </p:stCondLst>
                                        </p:cTn>
                                        <p:tgtEl>
                                          <p:spTgt spid="13"/>
                                        </p:tgtEl>
                                      </p:cBhvr>
                                      <p:to x="100000" y="80000"/>
                                    </p:animScale>
                                    <p:animScale>
                                      <p:cBhvr>
                                        <p:cTn id="52" dur="166" decel="50000">
                                          <p:stCondLst>
                                            <p:cond delay="1338"/>
                                          </p:stCondLst>
                                        </p:cTn>
                                        <p:tgtEl>
                                          <p:spTgt spid="13"/>
                                        </p:tgtEl>
                                      </p:cBhvr>
                                      <p:to x="100000" y="100000"/>
                                    </p:animScale>
                                    <p:animScale>
                                      <p:cBhvr>
                                        <p:cTn id="53" dur="26">
                                          <p:stCondLst>
                                            <p:cond delay="1642"/>
                                          </p:stCondLst>
                                        </p:cTn>
                                        <p:tgtEl>
                                          <p:spTgt spid="13"/>
                                        </p:tgtEl>
                                      </p:cBhvr>
                                      <p:to x="100000" y="90000"/>
                                    </p:animScale>
                                    <p:animScale>
                                      <p:cBhvr>
                                        <p:cTn id="54" dur="166" decel="50000">
                                          <p:stCondLst>
                                            <p:cond delay="1668"/>
                                          </p:stCondLst>
                                        </p:cTn>
                                        <p:tgtEl>
                                          <p:spTgt spid="13"/>
                                        </p:tgtEl>
                                      </p:cBhvr>
                                      <p:to x="100000" y="100000"/>
                                    </p:animScale>
                                    <p:animScale>
                                      <p:cBhvr>
                                        <p:cTn id="55" dur="26">
                                          <p:stCondLst>
                                            <p:cond delay="1808"/>
                                          </p:stCondLst>
                                        </p:cTn>
                                        <p:tgtEl>
                                          <p:spTgt spid="13"/>
                                        </p:tgtEl>
                                      </p:cBhvr>
                                      <p:to x="100000" y="95000"/>
                                    </p:animScale>
                                    <p:animScale>
                                      <p:cBhvr>
                                        <p:cTn id="56" dur="166" decel="50000">
                                          <p:stCondLst>
                                            <p:cond delay="1834"/>
                                          </p:stCondLst>
                                        </p:cTn>
                                        <p:tgtEl>
                                          <p:spTgt spid="13"/>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660400"/>
          </a:xfrm>
          <a:gradFill>
            <a:gsLst>
              <a:gs pos="0">
                <a:schemeClr val="tx1"/>
              </a:gs>
              <a:gs pos="100000">
                <a:srgbClr val="C00000"/>
              </a:gs>
            </a:gsLst>
            <a:lin ang="5400000" scaled="1"/>
          </a:gradFill>
        </p:spPr>
        <p:txBody>
          <a:bodyPr vert="horz" lIns="91440" tIns="45720" rIns="91440" bIns="45720" rtlCol="0" anchor="ctr">
            <a:noAutofit/>
          </a:bodyPr>
          <a:lstStyle/>
          <a:p>
            <a:r>
              <a:rPr lang="en-US" sz="2800" b="1">
                <a:solidFill>
                  <a:schemeClr val="bg1"/>
                </a:solidFill>
              </a:rPr>
              <a:t>10: Website Download (WS 5.31)</a:t>
            </a:r>
          </a:p>
        </p:txBody>
      </p:sp>
      <p:sp>
        <p:nvSpPr>
          <p:cNvPr id="13" name="Title 1"/>
          <p:cNvSpPr txBox="1">
            <a:spLocks/>
          </p:cNvSpPr>
          <p:nvPr/>
        </p:nvSpPr>
        <p:spPr>
          <a:xfrm>
            <a:off x="177800" y="3135584"/>
            <a:ext cx="4394200" cy="619317"/>
          </a:xfrm>
          <a:prstGeom prst="rect">
            <a:avLst/>
          </a:prstGeom>
        </p:spPr>
        <p:txBody>
          <a:bodyPr vert="horz" lIns="91440" tIns="45720" rIns="91440" bIns="45720" rtlCol="0" anchor="t">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indent="901700" algn="l"/>
            <a:r>
              <a:rPr lang="en-US" sz="2000" baseline="30000" dirty="0">
                <a:latin typeface="Times New Roman" panose="02020603050405020304" pitchFamily="18" charset="0"/>
                <a:cs typeface="Times New Roman" panose="02020603050405020304" pitchFamily="18" charset="0"/>
              </a:rPr>
              <a:t>5 </a:t>
            </a:r>
            <a:r>
              <a:rPr lang="en-US" sz="2000" dirty="0">
                <a:latin typeface="Times New Roman" panose="02020603050405020304" pitchFamily="18" charset="0"/>
                <a:cs typeface="Times New Roman" panose="02020603050405020304" pitchFamily="18" charset="0"/>
              </a:rPr>
              <a:t>Griffith, "Ezra."</a:t>
            </a:r>
          </a:p>
        </p:txBody>
      </p:sp>
      <p:sp>
        <p:nvSpPr>
          <p:cNvPr id="14" name="Title 1"/>
          <p:cNvSpPr txBox="1">
            <a:spLocks/>
          </p:cNvSpPr>
          <p:nvPr/>
        </p:nvSpPr>
        <p:spPr>
          <a:xfrm>
            <a:off x="177800" y="3852200"/>
            <a:ext cx="4394200" cy="2294601"/>
          </a:xfrm>
          <a:prstGeom prst="rect">
            <a:avLst/>
          </a:prstGeom>
        </p:spPr>
        <p:txBody>
          <a:bodyPr vert="horz" lIns="91440" tIns="45720" rIns="91440" bIns="45720" rtlCol="0" anchor="t">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901700" indent="-901700" algn="l"/>
            <a:r>
              <a:rPr lang="en-US" sz="2000" dirty="0">
                <a:latin typeface="Times New Roman" panose="02020603050405020304" pitchFamily="18" charset="0"/>
                <a:cs typeface="Times New Roman" panose="02020603050405020304" pitchFamily="18" charset="0"/>
              </a:rPr>
              <a:t>Griffith, Rick. "15-Ezra-138_eng_os_6510_v9.pptx." PowerPoint presentation at http://www.biblestudydownloads.org/resource/old-testament-survey/. Accessed 27 April 2018, slide 15.</a:t>
            </a:r>
          </a:p>
          <a:p>
            <a:pPr marL="901700" indent="-901700" algn="l"/>
            <a:endParaRPr lang="en-US" sz="2000" dirty="0">
              <a:latin typeface="Times New Roman" panose="02020603050405020304" pitchFamily="18" charset="0"/>
              <a:cs typeface="Times New Roman" panose="02020603050405020304" pitchFamily="18" charset="0"/>
            </a:endParaRPr>
          </a:p>
        </p:txBody>
      </p:sp>
      <p:sp>
        <p:nvSpPr>
          <p:cNvPr id="15" name="Title 1"/>
          <p:cNvSpPr txBox="1">
            <a:spLocks/>
          </p:cNvSpPr>
          <p:nvPr/>
        </p:nvSpPr>
        <p:spPr>
          <a:xfrm>
            <a:off x="0" y="6197601"/>
            <a:ext cx="9144000" cy="660400"/>
          </a:xfrm>
          <a:prstGeom prst="rect">
            <a:avLst/>
          </a:prstGeom>
          <a:noFill/>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2000" b="1" dirty="0">
                <a:solidFill>
                  <a:srgbClr val="000000"/>
                </a:solidFill>
                <a:latin typeface="Times New Roman" panose="02020603050405020304" pitchFamily="18" charset="0"/>
                <a:cs typeface="Times New Roman" panose="02020603050405020304" pitchFamily="18" charset="0"/>
                <a:hlinkClick r:id="rId2"/>
              </a:rPr>
              <a:t>http://www.biblestudydownloads.org/resource/old-testament-survey/</a:t>
            </a:r>
            <a:br>
              <a:rPr lang="en-US" sz="2800" b="1" dirty="0">
                <a:solidFill>
                  <a:srgbClr val="000000"/>
                </a:solidFill>
                <a:latin typeface="Times New Roman" panose="02020603050405020304" pitchFamily="18" charset="0"/>
                <a:cs typeface="Times New Roman" panose="02020603050405020304" pitchFamily="18" charset="0"/>
                <a:hlinkClick r:id="rId2"/>
              </a:rPr>
            </a:br>
            <a:r>
              <a:rPr lang="en-US" sz="2800" b="1" dirty="0">
                <a:solidFill>
                  <a:srgbClr val="000000"/>
                </a:solidFill>
                <a:latin typeface="Times New Roman" panose="02020603050405020304" pitchFamily="18" charset="0"/>
                <a:cs typeface="Times New Roman" panose="02020603050405020304" pitchFamily="18" charset="0"/>
              </a:rPr>
              <a:t>Ezra slide 15</a:t>
            </a:r>
          </a:p>
        </p:txBody>
      </p:sp>
      <p:sp>
        <p:nvSpPr>
          <p:cNvPr id="7" name="Title 1"/>
          <p:cNvSpPr txBox="1">
            <a:spLocks/>
          </p:cNvSpPr>
          <p:nvPr/>
        </p:nvSpPr>
        <p:spPr>
          <a:xfrm>
            <a:off x="177800" y="711198"/>
            <a:ext cx="4394200" cy="2327087"/>
          </a:xfrm>
          <a:prstGeom prst="rect">
            <a:avLst/>
          </a:prstGeom>
        </p:spPr>
        <p:txBody>
          <a:bodyPr vert="horz" lIns="91440" tIns="45720" rIns="91440" bIns="45720" rtlCol="0" anchor="t">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indent="901700" algn="l"/>
            <a:r>
              <a:rPr lang="en-US" sz="2000" baseline="30000" dirty="0">
                <a:latin typeface="Times New Roman" panose="02020603050405020304" pitchFamily="18" charset="0"/>
                <a:cs typeface="Times New Roman" panose="02020603050405020304" pitchFamily="18" charset="0"/>
              </a:rPr>
              <a:t>1 </a:t>
            </a:r>
            <a:r>
              <a:rPr lang="en-US" sz="2000" dirty="0">
                <a:latin typeface="Times New Roman" panose="02020603050405020304" pitchFamily="18" charset="0"/>
                <a:cs typeface="Times New Roman" panose="02020603050405020304" pitchFamily="18" charset="0"/>
              </a:rPr>
              <a:t>Rick Griffith, "15-Ezra-138_eng_os_6510_v9.pptx" </a:t>
            </a:r>
            <a:br>
              <a:rPr lang="en-US" sz="2000" dirty="0">
                <a:latin typeface="Times New Roman" panose="02020603050405020304" pitchFamily="18" charset="0"/>
                <a:cs typeface="Times New Roman" panose="02020603050405020304" pitchFamily="18" charset="0"/>
              </a:rPr>
            </a:br>
            <a:r>
              <a:rPr lang="en-US" sz="2000" dirty="0">
                <a:latin typeface="Times New Roman" panose="02020603050405020304" pitchFamily="18" charset="0"/>
                <a:cs typeface="Times New Roman" panose="02020603050405020304" pitchFamily="18" charset="0"/>
              </a:rPr>
              <a:t>(PowerPoint, Singapore Bible College), http://www.biblestudydownloads.org/resource/old-testament-survey/ (accessed 27 April 2018), slide 15.</a:t>
            </a:r>
          </a:p>
        </p:txBody>
      </p:sp>
      <p:sp>
        <p:nvSpPr>
          <p:cNvPr id="8" name="Title 1">
            <a:extLst>
              <a:ext uri="{FF2B5EF4-FFF2-40B4-BE49-F238E27FC236}">
                <a16:creationId xmlns:a16="http://schemas.microsoft.com/office/drawing/2014/main" id="{BF48B542-B515-FE47-B6DE-AFFF5C4A4A49}"/>
              </a:ext>
            </a:extLst>
          </p:cNvPr>
          <p:cNvSpPr txBox="1">
            <a:spLocks/>
          </p:cNvSpPr>
          <p:nvPr/>
        </p:nvSpPr>
        <p:spPr>
          <a:xfrm>
            <a:off x="4639734" y="3135584"/>
            <a:ext cx="4394200" cy="619317"/>
          </a:xfrm>
          <a:prstGeom prst="rect">
            <a:avLst/>
          </a:prstGeom>
        </p:spPr>
        <p:txBody>
          <a:bodyPr vert="horz" lIns="91440" tIns="45720" rIns="91440" bIns="45720" rtlCol="0" anchor="t">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indent="901700" algn="l"/>
            <a:r>
              <a:rPr lang="en-US" sz="2000" baseline="30000" dirty="0">
                <a:latin typeface="Times New Roman" panose="02020603050405020304" pitchFamily="18" charset="0"/>
                <a:cs typeface="Times New Roman" panose="02020603050405020304" pitchFamily="18" charset="0"/>
              </a:rPr>
              <a:t>5 </a:t>
            </a:r>
            <a:r>
              <a:rPr lang="en-US" sz="2000" dirty="0">
                <a:latin typeface="Times New Roman" panose="02020603050405020304" pitchFamily="18" charset="0"/>
                <a:cs typeface="Times New Roman" panose="02020603050405020304" pitchFamily="18" charset="0"/>
              </a:rPr>
              <a:t>Griffith, "Ezra," slide 15.</a:t>
            </a:r>
          </a:p>
        </p:txBody>
      </p:sp>
      <p:sp>
        <p:nvSpPr>
          <p:cNvPr id="9" name="Title 1">
            <a:extLst>
              <a:ext uri="{FF2B5EF4-FFF2-40B4-BE49-F238E27FC236}">
                <a16:creationId xmlns:a16="http://schemas.microsoft.com/office/drawing/2014/main" id="{460525C3-CFBF-7648-9B73-7339473415E6}"/>
              </a:ext>
            </a:extLst>
          </p:cNvPr>
          <p:cNvSpPr txBox="1">
            <a:spLocks/>
          </p:cNvSpPr>
          <p:nvPr/>
        </p:nvSpPr>
        <p:spPr>
          <a:xfrm>
            <a:off x="4639734" y="3852200"/>
            <a:ext cx="4394200" cy="2294601"/>
          </a:xfrm>
          <a:prstGeom prst="rect">
            <a:avLst/>
          </a:prstGeom>
        </p:spPr>
        <p:txBody>
          <a:bodyPr vert="horz" lIns="91440" tIns="45720" rIns="91440" bIns="45720" rtlCol="0" anchor="t">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901700" indent="-901700" algn="l"/>
            <a:r>
              <a:rPr lang="en-US" sz="2000" dirty="0">
                <a:latin typeface="Times New Roman" panose="02020603050405020304" pitchFamily="18" charset="0"/>
                <a:cs typeface="Times New Roman" panose="02020603050405020304" pitchFamily="18" charset="0"/>
              </a:rPr>
              <a:t>Griffith, Rick. "15-Ezra-138_eng_os_6510_v9.pptx." PowerPoint presentation at http://www.biblestudydownloads.org/resource/old-testament-survey/, slide 15.</a:t>
            </a:r>
          </a:p>
          <a:p>
            <a:pPr marL="901700" indent="-901700" algn="l"/>
            <a:endParaRPr lang="en-US" sz="2000" dirty="0">
              <a:latin typeface="Times New Roman" panose="02020603050405020304" pitchFamily="18" charset="0"/>
              <a:cs typeface="Times New Roman" panose="02020603050405020304" pitchFamily="18" charset="0"/>
            </a:endParaRPr>
          </a:p>
        </p:txBody>
      </p:sp>
      <p:sp>
        <p:nvSpPr>
          <p:cNvPr id="10" name="Title 1">
            <a:extLst>
              <a:ext uri="{FF2B5EF4-FFF2-40B4-BE49-F238E27FC236}">
                <a16:creationId xmlns:a16="http://schemas.microsoft.com/office/drawing/2014/main" id="{E7E1361A-2EBC-8141-8A17-427BCFC71919}"/>
              </a:ext>
            </a:extLst>
          </p:cNvPr>
          <p:cNvSpPr txBox="1">
            <a:spLocks/>
          </p:cNvSpPr>
          <p:nvPr/>
        </p:nvSpPr>
        <p:spPr>
          <a:xfrm>
            <a:off x="4639734" y="711198"/>
            <a:ext cx="4394200" cy="2327087"/>
          </a:xfrm>
          <a:prstGeom prst="rect">
            <a:avLst/>
          </a:prstGeom>
        </p:spPr>
        <p:txBody>
          <a:bodyPr vert="horz" lIns="91440" tIns="45720" rIns="91440" bIns="45720" rtlCol="0" anchor="t">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indent="901700" algn="l"/>
            <a:r>
              <a:rPr lang="en-US" sz="2000" baseline="30000" dirty="0">
                <a:latin typeface="Times New Roman" panose="02020603050405020304" pitchFamily="18" charset="0"/>
                <a:cs typeface="Times New Roman" panose="02020603050405020304" pitchFamily="18" charset="0"/>
              </a:rPr>
              <a:t>1 </a:t>
            </a:r>
            <a:r>
              <a:rPr lang="en-US" sz="2000" dirty="0">
                <a:latin typeface="Times New Roman" panose="02020603050405020304" pitchFamily="18" charset="0"/>
                <a:cs typeface="Times New Roman" panose="02020603050405020304" pitchFamily="18" charset="0"/>
              </a:rPr>
              <a:t>Rick Griffith, "15-Ezra-138_eng_os_6510_v9.pptx" </a:t>
            </a:r>
            <a:br>
              <a:rPr lang="en-US" sz="2000" dirty="0">
                <a:latin typeface="Times New Roman" panose="02020603050405020304" pitchFamily="18" charset="0"/>
                <a:cs typeface="Times New Roman" panose="02020603050405020304" pitchFamily="18" charset="0"/>
              </a:rPr>
            </a:br>
            <a:r>
              <a:rPr lang="en-US" sz="2000" dirty="0">
                <a:latin typeface="Times New Roman" panose="02020603050405020304" pitchFamily="18" charset="0"/>
                <a:cs typeface="Times New Roman" panose="02020603050405020304" pitchFamily="18" charset="0"/>
              </a:rPr>
              <a:t>(PowerPoint presentation, Singapore Bible College), http://www.biblestudydownloads.org/resource/old-testament-survey/ (accessed 27 April 2018), slide 15.</a:t>
            </a:r>
          </a:p>
        </p:txBody>
      </p:sp>
      <p:pic>
        <p:nvPicPr>
          <p:cNvPr id="11" name="Picture 6" descr="http://www.clker.com/cliparts/2/k/n/l/C/Q/transparent-green-checkmark-md.png">
            <a:extLst>
              <a:ext uri="{FF2B5EF4-FFF2-40B4-BE49-F238E27FC236}">
                <a16:creationId xmlns:a16="http://schemas.microsoft.com/office/drawing/2014/main" id="{1DD9BEA6-8E79-F749-A74A-EEFF7E57706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39734" y="501225"/>
            <a:ext cx="700617" cy="730116"/>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6" descr="http://www.clker.com/cliparts/2/k/n/l/C/Q/transparent-green-checkmark-md.png">
            <a:extLst>
              <a:ext uri="{FF2B5EF4-FFF2-40B4-BE49-F238E27FC236}">
                <a16:creationId xmlns:a16="http://schemas.microsoft.com/office/drawing/2014/main" id="{931D8D29-E2B3-5943-9EE5-C9EDF8FD2A9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39734" y="2889602"/>
            <a:ext cx="700617" cy="730116"/>
          </a:xfrm>
          <a:prstGeom prst="rect">
            <a:avLst/>
          </a:prstGeom>
          <a:noFill/>
          <a:extLst>
            <a:ext uri="{909E8E84-426E-40DD-AFC4-6F175D3DCCD1}">
              <a14:hiddenFill xmlns:a14="http://schemas.microsoft.com/office/drawing/2010/main">
                <a:solidFill>
                  <a:srgbClr val="FFFFFF"/>
                </a:solidFill>
              </a14:hiddenFill>
            </a:ext>
          </a:extLst>
        </p:spPr>
      </p:pic>
      <p:pic>
        <p:nvPicPr>
          <p:cNvPr id="16" name="Picture 6" descr="http://www.clker.com/cliparts/2/k/n/l/C/Q/transparent-green-checkmark-md.png">
            <a:extLst>
              <a:ext uri="{FF2B5EF4-FFF2-40B4-BE49-F238E27FC236}">
                <a16:creationId xmlns:a16="http://schemas.microsoft.com/office/drawing/2014/main" id="{387FDB3F-47B9-294B-8087-6F5D016786A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0355" y="4822892"/>
            <a:ext cx="700617" cy="7301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24933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down)">
                                      <p:cBhvr>
                                        <p:cTn id="7" dur="580">
                                          <p:stCondLst>
                                            <p:cond delay="0"/>
                                          </p:stCondLst>
                                        </p:cTn>
                                        <p:tgtEl>
                                          <p:spTgt spid="11"/>
                                        </p:tgtEl>
                                      </p:cBhvr>
                                    </p:animEffect>
                                    <p:anim calcmode="lin" valueType="num">
                                      <p:cBhvr>
                                        <p:cTn id="8" dur="1822" tmFilter="0,0; 0.14,0.36; 0.43,0.73; 0.71,0.91; 1.0,1.0">
                                          <p:stCondLst>
                                            <p:cond delay="0"/>
                                          </p:stCondLst>
                                        </p:cTn>
                                        <p:tgtEl>
                                          <p:spTgt spid="11"/>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11"/>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11"/>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11"/>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11"/>
                                        </p:tgtEl>
                                        <p:attrNameLst>
                                          <p:attrName>ppt_y</p:attrName>
                                        </p:attrNameLst>
                                      </p:cBhvr>
                                      <p:tavLst>
                                        <p:tav tm="0" fmla="#ppt_y-sin(pi*$)/81">
                                          <p:val>
                                            <p:fltVal val="0"/>
                                          </p:val>
                                        </p:tav>
                                        <p:tav tm="100000">
                                          <p:val>
                                            <p:fltVal val="1"/>
                                          </p:val>
                                        </p:tav>
                                      </p:tavLst>
                                    </p:anim>
                                    <p:animScale>
                                      <p:cBhvr>
                                        <p:cTn id="13" dur="26">
                                          <p:stCondLst>
                                            <p:cond delay="650"/>
                                          </p:stCondLst>
                                        </p:cTn>
                                        <p:tgtEl>
                                          <p:spTgt spid="11"/>
                                        </p:tgtEl>
                                      </p:cBhvr>
                                      <p:to x="100000" y="60000"/>
                                    </p:animScale>
                                    <p:animScale>
                                      <p:cBhvr>
                                        <p:cTn id="14" dur="166" decel="50000">
                                          <p:stCondLst>
                                            <p:cond delay="676"/>
                                          </p:stCondLst>
                                        </p:cTn>
                                        <p:tgtEl>
                                          <p:spTgt spid="11"/>
                                        </p:tgtEl>
                                      </p:cBhvr>
                                      <p:to x="100000" y="100000"/>
                                    </p:animScale>
                                    <p:animScale>
                                      <p:cBhvr>
                                        <p:cTn id="15" dur="26">
                                          <p:stCondLst>
                                            <p:cond delay="1312"/>
                                          </p:stCondLst>
                                        </p:cTn>
                                        <p:tgtEl>
                                          <p:spTgt spid="11"/>
                                        </p:tgtEl>
                                      </p:cBhvr>
                                      <p:to x="100000" y="80000"/>
                                    </p:animScale>
                                    <p:animScale>
                                      <p:cBhvr>
                                        <p:cTn id="16" dur="166" decel="50000">
                                          <p:stCondLst>
                                            <p:cond delay="1338"/>
                                          </p:stCondLst>
                                        </p:cTn>
                                        <p:tgtEl>
                                          <p:spTgt spid="11"/>
                                        </p:tgtEl>
                                      </p:cBhvr>
                                      <p:to x="100000" y="100000"/>
                                    </p:animScale>
                                    <p:animScale>
                                      <p:cBhvr>
                                        <p:cTn id="17" dur="26">
                                          <p:stCondLst>
                                            <p:cond delay="1642"/>
                                          </p:stCondLst>
                                        </p:cTn>
                                        <p:tgtEl>
                                          <p:spTgt spid="11"/>
                                        </p:tgtEl>
                                      </p:cBhvr>
                                      <p:to x="100000" y="90000"/>
                                    </p:animScale>
                                    <p:animScale>
                                      <p:cBhvr>
                                        <p:cTn id="18" dur="166" decel="50000">
                                          <p:stCondLst>
                                            <p:cond delay="1668"/>
                                          </p:stCondLst>
                                        </p:cTn>
                                        <p:tgtEl>
                                          <p:spTgt spid="11"/>
                                        </p:tgtEl>
                                      </p:cBhvr>
                                      <p:to x="100000" y="100000"/>
                                    </p:animScale>
                                    <p:animScale>
                                      <p:cBhvr>
                                        <p:cTn id="19" dur="26">
                                          <p:stCondLst>
                                            <p:cond delay="1808"/>
                                          </p:stCondLst>
                                        </p:cTn>
                                        <p:tgtEl>
                                          <p:spTgt spid="11"/>
                                        </p:tgtEl>
                                      </p:cBhvr>
                                      <p:to x="100000" y="95000"/>
                                    </p:animScale>
                                    <p:animScale>
                                      <p:cBhvr>
                                        <p:cTn id="20" dur="166" decel="50000">
                                          <p:stCondLst>
                                            <p:cond delay="1834"/>
                                          </p:stCondLst>
                                        </p:cTn>
                                        <p:tgtEl>
                                          <p:spTgt spid="11"/>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nodeType="clickEffect">
                                  <p:stCondLst>
                                    <p:cond delay="0"/>
                                  </p:stCondLst>
                                  <p:childTnLst>
                                    <p:set>
                                      <p:cBhvr>
                                        <p:cTn id="24" dur="1" fill="hold">
                                          <p:stCondLst>
                                            <p:cond delay="0"/>
                                          </p:stCondLst>
                                        </p:cTn>
                                        <p:tgtEl>
                                          <p:spTgt spid="12"/>
                                        </p:tgtEl>
                                        <p:attrNameLst>
                                          <p:attrName>style.visibility</p:attrName>
                                        </p:attrNameLst>
                                      </p:cBhvr>
                                      <p:to>
                                        <p:strVal val="visible"/>
                                      </p:to>
                                    </p:set>
                                    <p:animEffect transition="in" filter="wipe(down)">
                                      <p:cBhvr>
                                        <p:cTn id="25" dur="580">
                                          <p:stCondLst>
                                            <p:cond delay="0"/>
                                          </p:stCondLst>
                                        </p:cTn>
                                        <p:tgtEl>
                                          <p:spTgt spid="12"/>
                                        </p:tgtEl>
                                      </p:cBhvr>
                                    </p:animEffect>
                                    <p:anim calcmode="lin" valueType="num">
                                      <p:cBhvr>
                                        <p:cTn id="26" dur="1822" tmFilter="0,0; 0.14,0.36; 0.43,0.73; 0.71,0.91; 1.0,1.0">
                                          <p:stCondLst>
                                            <p:cond delay="0"/>
                                          </p:stCondLst>
                                        </p:cTn>
                                        <p:tgtEl>
                                          <p:spTgt spid="12"/>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12"/>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12"/>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12"/>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12"/>
                                        </p:tgtEl>
                                        <p:attrNameLst>
                                          <p:attrName>ppt_y</p:attrName>
                                        </p:attrNameLst>
                                      </p:cBhvr>
                                      <p:tavLst>
                                        <p:tav tm="0" fmla="#ppt_y-sin(pi*$)/81">
                                          <p:val>
                                            <p:fltVal val="0"/>
                                          </p:val>
                                        </p:tav>
                                        <p:tav tm="100000">
                                          <p:val>
                                            <p:fltVal val="1"/>
                                          </p:val>
                                        </p:tav>
                                      </p:tavLst>
                                    </p:anim>
                                    <p:animScale>
                                      <p:cBhvr>
                                        <p:cTn id="31" dur="26">
                                          <p:stCondLst>
                                            <p:cond delay="650"/>
                                          </p:stCondLst>
                                        </p:cTn>
                                        <p:tgtEl>
                                          <p:spTgt spid="12"/>
                                        </p:tgtEl>
                                      </p:cBhvr>
                                      <p:to x="100000" y="60000"/>
                                    </p:animScale>
                                    <p:animScale>
                                      <p:cBhvr>
                                        <p:cTn id="32" dur="166" decel="50000">
                                          <p:stCondLst>
                                            <p:cond delay="676"/>
                                          </p:stCondLst>
                                        </p:cTn>
                                        <p:tgtEl>
                                          <p:spTgt spid="12"/>
                                        </p:tgtEl>
                                      </p:cBhvr>
                                      <p:to x="100000" y="100000"/>
                                    </p:animScale>
                                    <p:animScale>
                                      <p:cBhvr>
                                        <p:cTn id="33" dur="26">
                                          <p:stCondLst>
                                            <p:cond delay="1312"/>
                                          </p:stCondLst>
                                        </p:cTn>
                                        <p:tgtEl>
                                          <p:spTgt spid="12"/>
                                        </p:tgtEl>
                                      </p:cBhvr>
                                      <p:to x="100000" y="80000"/>
                                    </p:animScale>
                                    <p:animScale>
                                      <p:cBhvr>
                                        <p:cTn id="34" dur="166" decel="50000">
                                          <p:stCondLst>
                                            <p:cond delay="1338"/>
                                          </p:stCondLst>
                                        </p:cTn>
                                        <p:tgtEl>
                                          <p:spTgt spid="12"/>
                                        </p:tgtEl>
                                      </p:cBhvr>
                                      <p:to x="100000" y="100000"/>
                                    </p:animScale>
                                    <p:animScale>
                                      <p:cBhvr>
                                        <p:cTn id="35" dur="26">
                                          <p:stCondLst>
                                            <p:cond delay="1642"/>
                                          </p:stCondLst>
                                        </p:cTn>
                                        <p:tgtEl>
                                          <p:spTgt spid="12"/>
                                        </p:tgtEl>
                                      </p:cBhvr>
                                      <p:to x="100000" y="90000"/>
                                    </p:animScale>
                                    <p:animScale>
                                      <p:cBhvr>
                                        <p:cTn id="36" dur="166" decel="50000">
                                          <p:stCondLst>
                                            <p:cond delay="1668"/>
                                          </p:stCondLst>
                                        </p:cTn>
                                        <p:tgtEl>
                                          <p:spTgt spid="12"/>
                                        </p:tgtEl>
                                      </p:cBhvr>
                                      <p:to x="100000" y="100000"/>
                                    </p:animScale>
                                    <p:animScale>
                                      <p:cBhvr>
                                        <p:cTn id="37" dur="26">
                                          <p:stCondLst>
                                            <p:cond delay="1808"/>
                                          </p:stCondLst>
                                        </p:cTn>
                                        <p:tgtEl>
                                          <p:spTgt spid="12"/>
                                        </p:tgtEl>
                                      </p:cBhvr>
                                      <p:to x="100000" y="95000"/>
                                    </p:animScale>
                                    <p:animScale>
                                      <p:cBhvr>
                                        <p:cTn id="38" dur="166" decel="50000">
                                          <p:stCondLst>
                                            <p:cond delay="1834"/>
                                          </p:stCondLst>
                                        </p:cTn>
                                        <p:tgtEl>
                                          <p:spTgt spid="12"/>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nodeType="clickEffect">
                                  <p:stCondLst>
                                    <p:cond delay="0"/>
                                  </p:stCondLst>
                                  <p:childTnLst>
                                    <p:set>
                                      <p:cBhvr>
                                        <p:cTn id="42" dur="1" fill="hold">
                                          <p:stCondLst>
                                            <p:cond delay="0"/>
                                          </p:stCondLst>
                                        </p:cTn>
                                        <p:tgtEl>
                                          <p:spTgt spid="16"/>
                                        </p:tgtEl>
                                        <p:attrNameLst>
                                          <p:attrName>style.visibility</p:attrName>
                                        </p:attrNameLst>
                                      </p:cBhvr>
                                      <p:to>
                                        <p:strVal val="visible"/>
                                      </p:to>
                                    </p:set>
                                    <p:animEffect transition="in" filter="wipe(down)">
                                      <p:cBhvr>
                                        <p:cTn id="43" dur="580">
                                          <p:stCondLst>
                                            <p:cond delay="0"/>
                                          </p:stCondLst>
                                        </p:cTn>
                                        <p:tgtEl>
                                          <p:spTgt spid="16"/>
                                        </p:tgtEl>
                                      </p:cBhvr>
                                    </p:animEffect>
                                    <p:anim calcmode="lin" valueType="num">
                                      <p:cBhvr>
                                        <p:cTn id="44" dur="1822" tmFilter="0,0; 0.14,0.36; 0.43,0.73; 0.71,0.91; 1.0,1.0">
                                          <p:stCondLst>
                                            <p:cond delay="0"/>
                                          </p:stCondLst>
                                        </p:cTn>
                                        <p:tgtEl>
                                          <p:spTgt spid="16"/>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16"/>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16"/>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16"/>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16"/>
                                        </p:tgtEl>
                                        <p:attrNameLst>
                                          <p:attrName>ppt_y</p:attrName>
                                        </p:attrNameLst>
                                      </p:cBhvr>
                                      <p:tavLst>
                                        <p:tav tm="0" fmla="#ppt_y-sin(pi*$)/81">
                                          <p:val>
                                            <p:fltVal val="0"/>
                                          </p:val>
                                        </p:tav>
                                        <p:tav tm="100000">
                                          <p:val>
                                            <p:fltVal val="1"/>
                                          </p:val>
                                        </p:tav>
                                      </p:tavLst>
                                    </p:anim>
                                    <p:animScale>
                                      <p:cBhvr>
                                        <p:cTn id="49" dur="26">
                                          <p:stCondLst>
                                            <p:cond delay="650"/>
                                          </p:stCondLst>
                                        </p:cTn>
                                        <p:tgtEl>
                                          <p:spTgt spid="16"/>
                                        </p:tgtEl>
                                      </p:cBhvr>
                                      <p:to x="100000" y="60000"/>
                                    </p:animScale>
                                    <p:animScale>
                                      <p:cBhvr>
                                        <p:cTn id="50" dur="166" decel="50000">
                                          <p:stCondLst>
                                            <p:cond delay="676"/>
                                          </p:stCondLst>
                                        </p:cTn>
                                        <p:tgtEl>
                                          <p:spTgt spid="16"/>
                                        </p:tgtEl>
                                      </p:cBhvr>
                                      <p:to x="100000" y="100000"/>
                                    </p:animScale>
                                    <p:animScale>
                                      <p:cBhvr>
                                        <p:cTn id="51" dur="26">
                                          <p:stCondLst>
                                            <p:cond delay="1312"/>
                                          </p:stCondLst>
                                        </p:cTn>
                                        <p:tgtEl>
                                          <p:spTgt spid="16"/>
                                        </p:tgtEl>
                                      </p:cBhvr>
                                      <p:to x="100000" y="80000"/>
                                    </p:animScale>
                                    <p:animScale>
                                      <p:cBhvr>
                                        <p:cTn id="52" dur="166" decel="50000">
                                          <p:stCondLst>
                                            <p:cond delay="1338"/>
                                          </p:stCondLst>
                                        </p:cTn>
                                        <p:tgtEl>
                                          <p:spTgt spid="16"/>
                                        </p:tgtEl>
                                      </p:cBhvr>
                                      <p:to x="100000" y="100000"/>
                                    </p:animScale>
                                    <p:animScale>
                                      <p:cBhvr>
                                        <p:cTn id="53" dur="26">
                                          <p:stCondLst>
                                            <p:cond delay="1642"/>
                                          </p:stCondLst>
                                        </p:cTn>
                                        <p:tgtEl>
                                          <p:spTgt spid="16"/>
                                        </p:tgtEl>
                                      </p:cBhvr>
                                      <p:to x="100000" y="90000"/>
                                    </p:animScale>
                                    <p:animScale>
                                      <p:cBhvr>
                                        <p:cTn id="54" dur="166" decel="50000">
                                          <p:stCondLst>
                                            <p:cond delay="1668"/>
                                          </p:stCondLst>
                                        </p:cTn>
                                        <p:tgtEl>
                                          <p:spTgt spid="16"/>
                                        </p:tgtEl>
                                      </p:cBhvr>
                                      <p:to x="100000" y="100000"/>
                                    </p:animScale>
                                    <p:animScale>
                                      <p:cBhvr>
                                        <p:cTn id="55" dur="26">
                                          <p:stCondLst>
                                            <p:cond delay="1808"/>
                                          </p:stCondLst>
                                        </p:cTn>
                                        <p:tgtEl>
                                          <p:spTgt spid="16"/>
                                        </p:tgtEl>
                                      </p:cBhvr>
                                      <p:to x="100000" y="95000"/>
                                    </p:animScale>
                                    <p:animScale>
                                      <p:cBhvr>
                                        <p:cTn id="56" dur="166" decel="50000">
                                          <p:stCondLst>
                                            <p:cond delay="1834"/>
                                          </p:stCondLst>
                                        </p:cTn>
                                        <p:tgtEl>
                                          <p:spTgt spid="16"/>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660400"/>
          </a:xfrm>
          <a:gradFill>
            <a:gsLst>
              <a:gs pos="0">
                <a:schemeClr val="tx1"/>
              </a:gs>
              <a:gs pos="100000">
                <a:srgbClr val="C00000"/>
              </a:gs>
            </a:gsLst>
            <a:lin ang="5400000" scaled="1"/>
          </a:gradFill>
        </p:spPr>
        <p:txBody>
          <a:bodyPr vert="horz" lIns="91440" tIns="45720" rIns="91440" bIns="45720" rtlCol="0" anchor="ctr">
            <a:noAutofit/>
          </a:bodyPr>
          <a:lstStyle/>
          <a:p>
            <a:r>
              <a:rPr lang="en-US" sz="2800" b="1">
                <a:solidFill>
                  <a:schemeClr val="bg1"/>
                </a:solidFill>
              </a:rPr>
              <a:t>2: Book with Two Authors (WS 5.2)</a:t>
            </a:r>
          </a:p>
        </p:txBody>
      </p:sp>
      <p:sp>
        <p:nvSpPr>
          <p:cNvPr id="4" name="Title 1"/>
          <p:cNvSpPr txBox="1">
            <a:spLocks/>
          </p:cNvSpPr>
          <p:nvPr/>
        </p:nvSpPr>
        <p:spPr>
          <a:xfrm>
            <a:off x="355600" y="797438"/>
            <a:ext cx="4216400" cy="2169585"/>
          </a:xfrm>
          <a:prstGeom prst="rect">
            <a:avLst/>
          </a:prstGeom>
        </p:spPr>
        <p:txBody>
          <a:bodyPr vert="horz" lIns="91440" tIns="45720" rIns="91440" bIns="45720" rtlCol="0" anchor="t">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indent="901700" algn="l"/>
            <a:r>
              <a:rPr lang="en-US" sz="2400" baseline="30000" dirty="0"/>
              <a:t>1 </a:t>
            </a:r>
            <a:r>
              <a:rPr lang="en-US" sz="2400" dirty="0"/>
              <a:t>Craig Ott and Gene Wilson, </a:t>
            </a:r>
            <a:r>
              <a:rPr lang="en-US" sz="2400" i="1" dirty="0"/>
              <a:t>Global Church Planting: Biblical Principles and Best Practices for Multiplication </a:t>
            </a:r>
            <a:r>
              <a:rPr lang="en-US" sz="2400" dirty="0"/>
              <a:t>(Grand Rapids, MI: Baker, 2011), 231.</a:t>
            </a:r>
          </a:p>
        </p:txBody>
      </p:sp>
      <p:sp>
        <p:nvSpPr>
          <p:cNvPr id="5" name="Title 1"/>
          <p:cNvSpPr txBox="1">
            <a:spLocks/>
          </p:cNvSpPr>
          <p:nvPr/>
        </p:nvSpPr>
        <p:spPr>
          <a:xfrm>
            <a:off x="355600" y="3160507"/>
            <a:ext cx="4216400" cy="1360496"/>
          </a:xfrm>
          <a:prstGeom prst="rect">
            <a:avLst/>
          </a:prstGeom>
        </p:spPr>
        <p:txBody>
          <a:bodyPr vert="horz" lIns="91440" tIns="45720" rIns="91440" bIns="45720" rtlCol="0" anchor="t">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indent="901700" algn="l"/>
            <a:r>
              <a:rPr lang="en-US" sz="2400" baseline="30000" dirty="0">
                <a:latin typeface="Times New Roman" panose="02020603050405020304" pitchFamily="18" charset="0"/>
                <a:cs typeface="Times New Roman" panose="02020603050405020304" pitchFamily="18" charset="0"/>
              </a:rPr>
              <a:t>5</a:t>
            </a:r>
            <a:r>
              <a:rPr lang="en-US" sz="2400" dirty="0">
                <a:latin typeface="Times New Roman" panose="02020603050405020304" pitchFamily="18" charset="0"/>
                <a:cs typeface="Times New Roman" panose="02020603050405020304" pitchFamily="18" charset="0"/>
              </a:rPr>
              <a:t> Craig Ott and Gene Wilson, </a:t>
            </a:r>
            <a:r>
              <a:rPr lang="en-US" sz="2400" i="1" dirty="0">
                <a:latin typeface="Times New Roman" panose="02020603050405020304" pitchFamily="18" charset="0"/>
                <a:cs typeface="Times New Roman" panose="02020603050405020304" pitchFamily="18" charset="0"/>
              </a:rPr>
              <a:t>Global Church Planting, </a:t>
            </a:r>
            <a:r>
              <a:rPr lang="en-US" sz="2400" dirty="0">
                <a:latin typeface="Times New Roman" panose="02020603050405020304" pitchFamily="18" charset="0"/>
                <a:cs typeface="Times New Roman" panose="02020603050405020304" pitchFamily="18" charset="0"/>
              </a:rPr>
              <a:t>231</a:t>
            </a:r>
            <a:r>
              <a:rPr lang="en-US" sz="1800" dirty="0">
                <a:latin typeface="Times New Roman" panose="02020603050405020304" pitchFamily="18" charset="0"/>
                <a:cs typeface="Times New Roman" panose="02020603050405020304" pitchFamily="18" charset="0"/>
              </a:rPr>
              <a:t>.</a:t>
            </a:r>
          </a:p>
        </p:txBody>
      </p:sp>
      <p:sp>
        <p:nvSpPr>
          <p:cNvPr id="6" name="Title 1"/>
          <p:cNvSpPr txBox="1">
            <a:spLocks/>
          </p:cNvSpPr>
          <p:nvPr/>
        </p:nvSpPr>
        <p:spPr>
          <a:xfrm>
            <a:off x="355600" y="4521003"/>
            <a:ext cx="4216400" cy="2336996"/>
          </a:xfrm>
          <a:prstGeom prst="rect">
            <a:avLst/>
          </a:prstGeom>
        </p:spPr>
        <p:txBody>
          <a:bodyPr vert="horz" lIns="91440" tIns="45720" rIns="91440" bIns="45720" rtlCol="0" anchor="t">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901700" indent="-901700" algn="l"/>
            <a:r>
              <a:rPr lang="en-US" sz="2400" dirty="0">
                <a:latin typeface="Times New Roman" panose="02020603050405020304" pitchFamily="18" charset="0"/>
                <a:cs typeface="Times New Roman" panose="02020603050405020304" pitchFamily="18" charset="0"/>
              </a:rPr>
              <a:t>Ott, Craig, and Wilson, Gene. </a:t>
            </a:r>
            <a:r>
              <a:rPr lang="en-US" sz="2400" i="1" dirty="0">
                <a:latin typeface="Times New Roman" panose="02020603050405020304" pitchFamily="18" charset="0"/>
                <a:cs typeface="Times New Roman" panose="02020603050405020304" pitchFamily="18" charset="0"/>
              </a:rPr>
              <a:t>Global Church Planting: Biblical Principles and Best Practices for Multiplication</a:t>
            </a:r>
            <a:r>
              <a:rPr lang="en-US" sz="2400" dirty="0">
                <a:latin typeface="Times New Roman" panose="02020603050405020304" pitchFamily="18" charset="0"/>
                <a:cs typeface="Times New Roman" panose="02020603050405020304" pitchFamily="18" charset="0"/>
              </a:rPr>
              <a:t>. Grand Rapids, MI: Baker, 2011.</a:t>
            </a:r>
          </a:p>
        </p:txBody>
      </p:sp>
      <p:sp>
        <p:nvSpPr>
          <p:cNvPr id="7" name="Title 1">
            <a:extLst>
              <a:ext uri="{FF2B5EF4-FFF2-40B4-BE49-F238E27FC236}">
                <a16:creationId xmlns:a16="http://schemas.microsoft.com/office/drawing/2014/main" id="{4B472CB0-BA3E-E545-933B-425841547C28}"/>
              </a:ext>
            </a:extLst>
          </p:cNvPr>
          <p:cNvSpPr txBox="1">
            <a:spLocks/>
          </p:cNvSpPr>
          <p:nvPr/>
        </p:nvSpPr>
        <p:spPr>
          <a:xfrm>
            <a:off x="4834466" y="797438"/>
            <a:ext cx="4216400" cy="2169585"/>
          </a:xfrm>
          <a:prstGeom prst="rect">
            <a:avLst/>
          </a:prstGeom>
        </p:spPr>
        <p:txBody>
          <a:bodyPr vert="horz" lIns="91440" tIns="45720" rIns="91440" bIns="45720" rtlCol="0" anchor="t">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indent="901700" algn="l"/>
            <a:r>
              <a:rPr lang="en-US" sz="2400" baseline="30000" dirty="0">
                <a:latin typeface="Times New Roman" panose="02020603050405020304" pitchFamily="18" charset="0"/>
                <a:cs typeface="Times New Roman" panose="02020603050405020304" pitchFamily="18" charset="0"/>
              </a:rPr>
              <a:t>1 </a:t>
            </a:r>
            <a:r>
              <a:rPr lang="en-US" sz="2400" dirty="0">
                <a:latin typeface="Times New Roman" panose="02020603050405020304" pitchFamily="18" charset="0"/>
                <a:cs typeface="Times New Roman" panose="02020603050405020304" pitchFamily="18" charset="0"/>
              </a:rPr>
              <a:t>Craig Ott and Gene Wilson, </a:t>
            </a:r>
            <a:r>
              <a:rPr lang="en-US" sz="2400" i="1" dirty="0">
                <a:latin typeface="Times New Roman" panose="02020603050405020304" pitchFamily="18" charset="0"/>
                <a:cs typeface="Times New Roman" panose="02020603050405020304" pitchFamily="18" charset="0"/>
              </a:rPr>
              <a:t>Global Church Planting: Biblical Principles and Best Practices for Multiplication </a:t>
            </a:r>
            <a:r>
              <a:rPr lang="en-US" sz="2400" dirty="0">
                <a:latin typeface="Times New Roman" panose="02020603050405020304" pitchFamily="18" charset="0"/>
                <a:cs typeface="Times New Roman" panose="02020603050405020304" pitchFamily="18" charset="0"/>
              </a:rPr>
              <a:t>(Grand Rapids, MI: Baker, 2011), 231.</a:t>
            </a:r>
          </a:p>
        </p:txBody>
      </p:sp>
      <p:sp>
        <p:nvSpPr>
          <p:cNvPr id="8" name="Title 1">
            <a:extLst>
              <a:ext uri="{FF2B5EF4-FFF2-40B4-BE49-F238E27FC236}">
                <a16:creationId xmlns:a16="http://schemas.microsoft.com/office/drawing/2014/main" id="{CDDCB639-27E2-B443-B2AB-3E394713BDB0}"/>
              </a:ext>
            </a:extLst>
          </p:cNvPr>
          <p:cNvSpPr txBox="1">
            <a:spLocks/>
          </p:cNvSpPr>
          <p:nvPr/>
        </p:nvSpPr>
        <p:spPr>
          <a:xfrm>
            <a:off x="4834466" y="3160507"/>
            <a:ext cx="4216400" cy="1360496"/>
          </a:xfrm>
          <a:prstGeom prst="rect">
            <a:avLst/>
          </a:prstGeom>
        </p:spPr>
        <p:txBody>
          <a:bodyPr vert="horz" lIns="91440" tIns="45720" rIns="91440" bIns="45720" rtlCol="0" anchor="t">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indent="901700" algn="l"/>
            <a:r>
              <a:rPr lang="en-US" sz="2400" baseline="30000" dirty="0">
                <a:latin typeface="Times New Roman" panose="02020603050405020304" pitchFamily="18" charset="0"/>
                <a:cs typeface="Times New Roman" panose="02020603050405020304" pitchFamily="18" charset="0"/>
              </a:rPr>
              <a:t>5</a:t>
            </a:r>
            <a:r>
              <a:rPr lang="en-US" sz="2400" dirty="0">
                <a:latin typeface="Times New Roman" panose="02020603050405020304" pitchFamily="18" charset="0"/>
                <a:cs typeface="Times New Roman" panose="02020603050405020304" pitchFamily="18" charset="0"/>
              </a:rPr>
              <a:t> Ott and Wilson, </a:t>
            </a:r>
            <a:r>
              <a:rPr lang="en-US" sz="2400" i="1" dirty="0">
                <a:latin typeface="Times New Roman" panose="02020603050405020304" pitchFamily="18" charset="0"/>
                <a:cs typeface="Times New Roman" panose="02020603050405020304" pitchFamily="18" charset="0"/>
              </a:rPr>
              <a:t>Global Church Planting, </a:t>
            </a:r>
            <a:r>
              <a:rPr lang="en-US" sz="2400" dirty="0">
                <a:latin typeface="Times New Roman" panose="02020603050405020304" pitchFamily="18" charset="0"/>
                <a:cs typeface="Times New Roman" panose="02020603050405020304" pitchFamily="18" charset="0"/>
              </a:rPr>
              <a:t>231</a:t>
            </a:r>
            <a:r>
              <a:rPr lang="en-US" sz="1800" dirty="0">
                <a:latin typeface="Times New Roman" panose="02020603050405020304" pitchFamily="18" charset="0"/>
                <a:cs typeface="Times New Roman" panose="02020603050405020304" pitchFamily="18" charset="0"/>
              </a:rPr>
              <a:t>.</a:t>
            </a:r>
          </a:p>
        </p:txBody>
      </p:sp>
      <p:sp>
        <p:nvSpPr>
          <p:cNvPr id="9" name="Title 1">
            <a:extLst>
              <a:ext uri="{FF2B5EF4-FFF2-40B4-BE49-F238E27FC236}">
                <a16:creationId xmlns:a16="http://schemas.microsoft.com/office/drawing/2014/main" id="{13DF8DE1-2A8B-C84D-9FFF-7C433F810D0B}"/>
              </a:ext>
            </a:extLst>
          </p:cNvPr>
          <p:cNvSpPr txBox="1">
            <a:spLocks/>
          </p:cNvSpPr>
          <p:nvPr/>
        </p:nvSpPr>
        <p:spPr>
          <a:xfrm>
            <a:off x="4834466" y="4529470"/>
            <a:ext cx="4216400" cy="2336996"/>
          </a:xfrm>
          <a:prstGeom prst="rect">
            <a:avLst/>
          </a:prstGeom>
        </p:spPr>
        <p:txBody>
          <a:bodyPr vert="horz" lIns="91440" tIns="45720" rIns="91440" bIns="45720" rtlCol="0" anchor="t">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901700" indent="-901700" algn="l"/>
            <a:r>
              <a:rPr lang="en-US" sz="2400" dirty="0">
                <a:latin typeface="Times New Roman" panose="02020603050405020304" pitchFamily="18" charset="0"/>
                <a:cs typeface="Times New Roman" panose="02020603050405020304" pitchFamily="18" charset="0"/>
              </a:rPr>
              <a:t>Ott, Craig, and Gene Wilson. </a:t>
            </a:r>
            <a:r>
              <a:rPr lang="en-US" sz="2400" i="1" dirty="0">
                <a:latin typeface="Times New Roman" panose="02020603050405020304" pitchFamily="18" charset="0"/>
                <a:cs typeface="Times New Roman" panose="02020603050405020304" pitchFamily="18" charset="0"/>
              </a:rPr>
              <a:t>Global Church Planting: Biblical Principles and Best Practices for Multiplication</a:t>
            </a:r>
            <a:r>
              <a:rPr lang="en-US" sz="2400" dirty="0">
                <a:latin typeface="Times New Roman" panose="02020603050405020304" pitchFamily="18" charset="0"/>
                <a:cs typeface="Times New Roman" panose="02020603050405020304" pitchFamily="18" charset="0"/>
              </a:rPr>
              <a:t>. Grand Rapids, MI: Baker, 2011.</a:t>
            </a:r>
          </a:p>
        </p:txBody>
      </p:sp>
      <p:pic>
        <p:nvPicPr>
          <p:cNvPr id="10" name="Picture 6" descr="http://www.clker.com/cliparts/2/k/n/l/C/Q/transparent-green-checkmark-md.png">
            <a:extLst>
              <a:ext uri="{FF2B5EF4-FFF2-40B4-BE49-F238E27FC236}">
                <a16:creationId xmlns:a16="http://schemas.microsoft.com/office/drawing/2014/main" id="{B9AD25D8-43A7-6544-B1F9-4CB10BA4158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84516" y="829337"/>
            <a:ext cx="700617" cy="730116"/>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6" descr="http://www.clker.com/cliparts/2/k/n/l/C/Q/transparent-green-checkmark-md.png">
            <a:extLst>
              <a:ext uri="{FF2B5EF4-FFF2-40B4-BE49-F238E27FC236}">
                <a16:creationId xmlns:a16="http://schemas.microsoft.com/office/drawing/2014/main" id="{90F54FF6-00DA-BA4A-840E-5225CDDB0C3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84516" y="3005011"/>
            <a:ext cx="700617" cy="730116"/>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6" descr="http://www.clker.com/cliparts/2/k/n/l/C/Q/transparent-green-checkmark-md.png">
            <a:extLst>
              <a:ext uri="{FF2B5EF4-FFF2-40B4-BE49-F238E27FC236}">
                <a16:creationId xmlns:a16="http://schemas.microsoft.com/office/drawing/2014/main" id="{1B8C0BFD-5DD5-C148-A70C-CB92E6276C5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84516" y="4967852"/>
            <a:ext cx="700617" cy="7301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24933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down)">
                                      <p:cBhvr>
                                        <p:cTn id="7" dur="580">
                                          <p:stCondLst>
                                            <p:cond delay="0"/>
                                          </p:stCondLst>
                                        </p:cTn>
                                        <p:tgtEl>
                                          <p:spTgt spid="10"/>
                                        </p:tgtEl>
                                      </p:cBhvr>
                                    </p:animEffect>
                                    <p:anim calcmode="lin" valueType="num">
                                      <p:cBhvr>
                                        <p:cTn id="8" dur="1822" tmFilter="0,0; 0.14,0.36; 0.43,0.73; 0.71,0.91; 1.0,1.0">
                                          <p:stCondLst>
                                            <p:cond delay="0"/>
                                          </p:stCondLst>
                                        </p:cTn>
                                        <p:tgtEl>
                                          <p:spTgt spid="10"/>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10"/>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10"/>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10"/>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10"/>
                                        </p:tgtEl>
                                        <p:attrNameLst>
                                          <p:attrName>ppt_y</p:attrName>
                                        </p:attrNameLst>
                                      </p:cBhvr>
                                      <p:tavLst>
                                        <p:tav tm="0" fmla="#ppt_y-sin(pi*$)/81">
                                          <p:val>
                                            <p:fltVal val="0"/>
                                          </p:val>
                                        </p:tav>
                                        <p:tav tm="100000">
                                          <p:val>
                                            <p:fltVal val="1"/>
                                          </p:val>
                                        </p:tav>
                                      </p:tavLst>
                                    </p:anim>
                                    <p:animScale>
                                      <p:cBhvr>
                                        <p:cTn id="13" dur="26">
                                          <p:stCondLst>
                                            <p:cond delay="650"/>
                                          </p:stCondLst>
                                        </p:cTn>
                                        <p:tgtEl>
                                          <p:spTgt spid="10"/>
                                        </p:tgtEl>
                                      </p:cBhvr>
                                      <p:to x="100000" y="60000"/>
                                    </p:animScale>
                                    <p:animScale>
                                      <p:cBhvr>
                                        <p:cTn id="14" dur="166" decel="50000">
                                          <p:stCondLst>
                                            <p:cond delay="676"/>
                                          </p:stCondLst>
                                        </p:cTn>
                                        <p:tgtEl>
                                          <p:spTgt spid="10"/>
                                        </p:tgtEl>
                                      </p:cBhvr>
                                      <p:to x="100000" y="100000"/>
                                    </p:animScale>
                                    <p:animScale>
                                      <p:cBhvr>
                                        <p:cTn id="15" dur="26">
                                          <p:stCondLst>
                                            <p:cond delay="1312"/>
                                          </p:stCondLst>
                                        </p:cTn>
                                        <p:tgtEl>
                                          <p:spTgt spid="10"/>
                                        </p:tgtEl>
                                      </p:cBhvr>
                                      <p:to x="100000" y="80000"/>
                                    </p:animScale>
                                    <p:animScale>
                                      <p:cBhvr>
                                        <p:cTn id="16" dur="166" decel="50000">
                                          <p:stCondLst>
                                            <p:cond delay="1338"/>
                                          </p:stCondLst>
                                        </p:cTn>
                                        <p:tgtEl>
                                          <p:spTgt spid="10"/>
                                        </p:tgtEl>
                                      </p:cBhvr>
                                      <p:to x="100000" y="100000"/>
                                    </p:animScale>
                                    <p:animScale>
                                      <p:cBhvr>
                                        <p:cTn id="17" dur="26">
                                          <p:stCondLst>
                                            <p:cond delay="1642"/>
                                          </p:stCondLst>
                                        </p:cTn>
                                        <p:tgtEl>
                                          <p:spTgt spid="10"/>
                                        </p:tgtEl>
                                      </p:cBhvr>
                                      <p:to x="100000" y="90000"/>
                                    </p:animScale>
                                    <p:animScale>
                                      <p:cBhvr>
                                        <p:cTn id="18" dur="166" decel="50000">
                                          <p:stCondLst>
                                            <p:cond delay="1668"/>
                                          </p:stCondLst>
                                        </p:cTn>
                                        <p:tgtEl>
                                          <p:spTgt spid="10"/>
                                        </p:tgtEl>
                                      </p:cBhvr>
                                      <p:to x="100000" y="100000"/>
                                    </p:animScale>
                                    <p:animScale>
                                      <p:cBhvr>
                                        <p:cTn id="19" dur="26">
                                          <p:stCondLst>
                                            <p:cond delay="1808"/>
                                          </p:stCondLst>
                                        </p:cTn>
                                        <p:tgtEl>
                                          <p:spTgt spid="10"/>
                                        </p:tgtEl>
                                      </p:cBhvr>
                                      <p:to x="100000" y="95000"/>
                                    </p:animScale>
                                    <p:animScale>
                                      <p:cBhvr>
                                        <p:cTn id="20" dur="166" decel="50000">
                                          <p:stCondLst>
                                            <p:cond delay="1834"/>
                                          </p:stCondLst>
                                        </p:cTn>
                                        <p:tgtEl>
                                          <p:spTgt spid="10"/>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nodeType="clickEffect">
                                  <p:stCondLst>
                                    <p:cond delay="0"/>
                                  </p:stCondLst>
                                  <p:childTnLst>
                                    <p:set>
                                      <p:cBhvr>
                                        <p:cTn id="24" dur="1" fill="hold">
                                          <p:stCondLst>
                                            <p:cond delay="0"/>
                                          </p:stCondLst>
                                        </p:cTn>
                                        <p:tgtEl>
                                          <p:spTgt spid="11"/>
                                        </p:tgtEl>
                                        <p:attrNameLst>
                                          <p:attrName>style.visibility</p:attrName>
                                        </p:attrNameLst>
                                      </p:cBhvr>
                                      <p:to>
                                        <p:strVal val="visible"/>
                                      </p:to>
                                    </p:set>
                                    <p:animEffect transition="in" filter="wipe(down)">
                                      <p:cBhvr>
                                        <p:cTn id="25" dur="580">
                                          <p:stCondLst>
                                            <p:cond delay="0"/>
                                          </p:stCondLst>
                                        </p:cTn>
                                        <p:tgtEl>
                                          <p:spTgt spid="11"/>
                                        </p:tgtEl>
                                      </p:cBhvr>
                                    </p:animEffect>
                                    <p:anim calcmode="lin" valueType="num">
                                      <p:cBhvr>
                                        <p:cTn id="26" dur="1822" tmFilter="0,0; 0.14,0.36; 0.43,0.73; 0.71,0.91; 1.0,1.0">
                                          <p:stCondLst>
                                            <p:cond delay="0"/>
                                          </p:stCondLst>
                                        </p:cTn>
                                        <p:tgtEl>
                                          <p:spTgt spid="11"/>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11"/>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11"/>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11"/>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11"/>
                                        </p:tgtEl>
                                        <p:attrNameLst>
                                          <p:attrName>ppt_y</p:attrName>
                                        </p:attrNameLst>
                                      </p:cBhvr>
                                      <p:tavLst>
                                        <p:tav tm="0" fmla="#ppt_y-sin(pi*$)/81">
                                          <p:val>
                                            <p:fltVal val="0"/>
                                          </p:val>
                                        </p:tav>
                                        <p:tav tm="100000">
                                          <p:val>
                                            <p:fltVal val="1"/>
                                          </p:val>
                                        </p:tav>
                                      </p:tavLst>
                                    </p:anim>
                                    <p:animScale>
                                      <p:cBhvr>
                                        <p:cTn id="31" dur="26">
                                          <p:stCondLst>
                                            <p:cond delay="650"/>
                                          </p:stCondLst>
                                        </p:cTn>
                                        <p:tgtEl>
                                          <p:spTgt spid="11"/>
                                        </p:tgtEl>
                                      </p:cBhvr>
                                      <p:to x="100000" y="60000"/>
                                    </p:animScale>
                                    <p:animScale>
                                      <p:cBhvr>
                                        <p:cTn id="32" dur="166" decel="50000">
                                          <p:stCondLst>
                                            <p:cond delay="676"/>
                                          </p:stCondLst>
                                        </p:cTn>
                                        <p:tgtEl>
                                          <p:spTgt spid="11"/>
                                        </p:tgtEl>
                                      </p:cBhvr>
                                      <p:to x="100000" y="100000"/>
                                    </p:animScale>
                                    <p:animScale>
                                      <p:cBhvr>
                                        <p:cTn id="33" dur="26">
                                          <p:stCondLst>
                                            <p:cond delay="1312"/>
                                          </p:stCondLst>
                                        </p:cTn>
                                        <p:tgtEl>
                                          <p:spTgt spid="11"/>
                                        </p:tgtEl>
                                      </p:cBhvr>
                                      <p:to x="100000" y="80000"/>
                                    </p:animScale>
                                    <p:animScale>
                                      <p:cBhvr>
                                        <p:cTn id="34" dur="166" decel="50000">
                                          <p:stCondLst>
                                            <p:cond delay="1338"/>
                                          </p:stCondLst>
                                        </p:cTn>
                                        <p:tgtEl>
                                          <p:spTgt spid="11"/>
                                        </p:tgtEl>
                                      </p:cBhvr>
                                      <p:to x="100000" y="100000"/>
                                    </p:animScale>
                                    <p:animScale>
                                      <p:cBhvr>
                                        <p:cTn id="35" dur="26">
                                          <p:stCondLst>
                                            <p:cond delay="1642"/>
                                          </p:stCondLst>
                                        </p:cTn>
                                        <p:tgtEl>
                                          <p:spTgt spid="11"/>
                                        </p:tgtEl>
                                      </p:cBhvr>
                                      <p:to x="100000" y="90000"/>
                                    </p:animScale>
                                    <p:animScale>
                                      <p:cBhvr>
                                        <p:cTn id="36" dur="166" decel="50000">
                                          <p:stCondLst>
                                            <p:cond delay="1668"/>
                                          </p:stCondLst>
                                        </p:cTn>
                                        <p:tgtEl>
                                          <p:spTgt spid="11"/>
                                        </p:tgtEl>
                                      </p:cBhvr>
                                      <p:to x="100000" y="100000"/>
                                    </p:animScale>
                                    <p:animScale>
                                      <p:cBhvr>
                                        <p:cTn id="37" dur="26">
                                          <p:stCondLst>
                                            <p:cond delay="1808"/>
                                          </p:stCondLst>
                                        </p:cTn>
                                        <p:tgtEl>
                                          <p:spTgt spid="11"/>
                                        </p:tgtEl>
                                      </p:cBhvr>
                                      <p:to x="100000" y="95000"/>
                                    </p:animScale>
                                    <p:animScale>
                                      <p:cBhvr>
                                        <p:cTn id="38" dur="166" decel="50000">
                                          <p:stCondLst>
                                            <p:cond delay="1834"/>
                                          </p:stCondLst>
                                        </p:cTn>
                                        <p:tgtEl>
                                          <p:spTgt spid="11"/>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nodeType="clickEffect">
                                  <p:stCondLst>
                                    <p:cond delay="0"/>
                                  </p:stCondLst>
                                  <p:childTnLst>
                                    <p:set>
                                      <p:cBhvr>
                                        <p:cTn id="42" dur="1" fill="hold">
                                          <p:stCondLst>
                                            <p:cond delay="0"/>
                                          </p:stCondLst>
                                        </p:cTn>
                                        <p:tgtEl>
                                          <p:spTgt spid="12"/>
                                        </p:tgtEl>
                                        <p:attrNameLst>
                                          <p:attrName>style.visibility</p:attrName>
                                        </p:attrNameLst>
                                      </p:cBhvr>
                                      <p:to>
                                        <p:strVal val="visible"/>
                                      </p:to>
                                    </p:set>
                                    <p:animEffect transition="in" filter="wipe(down)">
                                      <p:cBhvr>
                                        <p:cTn id="43" dur="580">
                                          <p:stCondLst>
                                            <p:cond delay="0"/>
                                          </p:stCondLst>
                                        </p:cTn>
                                        <p:tgtEl>
                                          <p:spTgt spid="12"/>
                                        </p:tgtEl>
                                      </p:cBhvr>
                                    </p:animEffect>
                                    <p:anim calcmode="lin" valueType="num">
                                      <p:cBhvr>
                                        <p:cTn id="44" dur="1822" tmFilter="0,0; 0.14,0.36; 0.43,0.73; 0.71,0.91; 1.0,1.0">
                                          <p:stCondLst>
                                            <p:cond delay="0"/>
                                          </p:stCondLst>
                                        </p:cTn>
                                        <p:tgtEl>
                                          <p:spTgt spid="12"/>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12"/>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12"/>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12"/>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12"/>
                                        </p:tgtEl>
                                        <p:attrNameLst>
                                          <p:attrName>ppt_y</p:attrName>
                                        </p:attrNameLst>
                                      </p:cBhvr>
                                      <p:tavLst>
                                        <p:tav tm="0" fmla="#ppt_y-sin(pi*$)/81">
                                          <p:val>
                                            <p:fltVal val="0"/>
                                          </p:val>
                                        </p:tav>
                                        <p:tav tm="100000">
                                          <p:val>
                                            <p:fltVal val="1"/>
                                          </p:val>
                                        </p:tav>
                                      </p:tavLst>
                                    </p:anim>
                                    <p:animScale>
                                      <p:cBhvr>
                                        <p:cTn id="49" dur="26">
                                          <p:stCondLst>
                                            <p:cond delay="650"/>
                                          </p:stCondLst>
                                        </p:cTn>
                                        <p:tgtEl>
                                          <p:spTgt spid="12"/>
                                        </p:tgtEl>
                                      </p:cBhvr>
                                      <p:to x="100000" y="60000"/>
                                    </p:animScale>
                                    <p:animScale>
                                      <p:cBhvr>
                                        <p:cTn id="50" dur="166" decel="50000">
                                          <p:stCondLst>
                                            <p:cond delay="676"/>
                                          </p:stCondLst>
                                        </p:cTn>
                                        <p:tgtEl>
                                          <p:spTgt spid="12"/>
                                        </p:tgtEl>
                                      </p:cBhvr>
                                      <p:to x="100000" y="100000"/>
                                    </p:animScale>
                                    <p:animScale>
                                      <p:cBhvr>
                                        <p:cTn id="51" dur="26">
                                          <p:stCondLst>
                                            <p:cond delay="1312"/>
                                          </p:stCondLst>
                                        </p:cTn>
                                        <p:tgtEl>
                                          <p:spTgt spid="12"/>
                                        </p:tgtEl>
                                      </p:cBhvr>
                                      <p:to x="100000" y="80000"/>
                                    </p:animScale>
                                    <p:animScale>
                                      <p:cBhvr>
                                        <p:cTn id="52" dur="166" decel="50000">
                                          <p:stCondLst>
                                            <p:cond delay="1338"/>
                                          </p:stCondLst>
                                        </p:cTn>
                                        <p:tgtEl>
                                          <p:spTgt spid="12"/>
                                        </p:tgtEl>
                                      </p:cBhvr>
                                      <p:to x="100000" y="100000"/>
                                    </p:animScale>
                                    <p:animScale>
                                      <p:cBhvr>
                                        <p:cTn id="53" dur="26">
                                          <p:stCondLst>
                                            <p:cond delay="1642"/>
                                          </p:stCondLst>
                                        </p:cTn>
                                        <p:tgtEl>
                                          <p:spTgt spid="12"/>
                                        </p:tgtEl>
                                      </p:cBhvr>
                                      <p:to x="100000" y="90000"/>
                                    </p:animScale>
                                    <p:animScale>
                                      <p:cBhvr>
                                        <p:cTn id="54" dur="166" decel="50000">
                                          <p:stCondLst>
                                            <p:cond delay="1668"/>
                                          </p:stCondLst>
                                        </p:cTn>
                                        <p:tgtEl>
                                          <p:spTgt spid="12"/>
                                        </p:tgtEl>
                                      </p:cBhvr>
                                      <p:to x="100000" y="100000"/>
                                    </p:animScale>
                                    <p:animScale>
                                      <p:cBhvr>
                                        <p:cTn id="55" dur="26">
                                          <p:stCondLst>
                                            <p:cond delay="1808"/>
                                          </p:stCondLst>
                                        </p:cTn>
                                        <p:tgtEl>
                                          <p:spTgt spid="12"/>
                                        </p:tgtEl>
                                      </p:cBhvr>
                                      <p:to x="100000" y="95000"/>
                                    </p:animScale>
                                    <p:animScale>
                                      <p:cBhvr>
                                        <p:cTn id="56" dur="166" decel="50000">
                                          <p:stCondLst>
                                            <p:cond delay="1834"/>
                                          </p:stCondLst>
                                        </p:cTn>
                                        <p:tgtEl>
                                          <p:spTgt spid="12"/>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660400"/>
          </a:xfrm>
          <a:gradFill>
            <a:gsLst>
              <a:gs pos="0">
                <a:schemeClr val="tx1"/>
              </a:gs>
              <a:gs pos="100000">
                <a:srgbClr val="C00000"/>
              </a:gs>
            </a:gsLst>
            <a:lin ang="5400000" scaled="1"/>
          </a:gradFill>
        </p:spPr>
        <p:txBody>
          <a:bodyPr vert="horz" lIns="91440" tIns="45720" rIns="91440" bIns="45720" rtlCol="0" anchor="ctr">
            <a:noAutofit/>
          </a:bodyPr>
          <a:lstStyle/>
          <a:p>
            <a:r>
              <a:rPr lang="en-US" sz="2800" b="1">
                <a:solidFill>
                  <a:schemeClr val="bg1"/>
                </a:solidFill>
              </a:rPr>
              <a:t>3: Book with Author &amp; Editor (WS 5.14)</a:t>
            </a:r>
          </a:p>
        </p:txBody>
      </p:sp>
      <p:sp>
        <p:nvSpPr>
          <p:cNvPr id="4" name="Title 1"/>
          <p:cNvSpPr txBox="1">
            <a:spLocks/>
          </p:cNvSpPr>
          <p:nvPr/>
        </p:nvSpPr>
        <p:spPr>
          <a:xfrm>
            <a:off x="135463" y="914399"/>
            <a:ext cx="4351867" cy="2074333"/>
          </a:xfrm>
          <a:prstGeom prst="rect">
            <a:avLst/>
          </a:prstGeom>
        </p:spPr>
        <p:txBody>
          <a:bodyPr vert="horz" lIns="91440" tIns="45720" rIns="91440" bIns="45720" rtlCol="0" anchor="t">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indent="901700" algn="l"/>
            <a:r>
              <a:rPr lang="en-US" sz="2400" baseline="30000" dirty="0">
                <a:latin typeface="Times New Roman" panose="02020603050405020304" pitchFamily="18" charset="0"/>
                <a:cs typeface="Times New Roman" panose="02020603050405020304" pitchFamily="18" charset="0"/>
              </a:rPr>
              <a:t>1 </a:t>
            </a:r>
            <a:r>
              <a:rPr lang="en-US" sz="2400" dirty="0">
                <a:latin typeface="Times New Roman" panose="02020603050405020304" pitchFamily="18" charset="0"/>
                <a:cs typeface="Times New Roman" panose="02020603050405020304" pitchFamily="18" charset="0"/>
              </a:rPr>
              <a:t>James K. Hoffmeier, “Egyptians,” in </a:t>
            </a:r>
            <a:r>
              <a:rPr lang="en-US" sz="2400" i="1" dirty="0">
                <a:latin typeface="Times New Roman" panose="02020603050405020304" pitchFamily="18" charset="0"/>
                <a:cs typeface="Times New Roman" panose="02020603050405020304" pitchFamily="18" charset="0"/>
              </a:rPr>
              <a:t>Peoples of the Old Testament World</a:t>
            </a:r>
            <a:r>
              <a:rPr lang="en-US" sz="2400" dirty="0">
                <a:latin typeface="Times New Roman" panose="02020603050405020304" pitchFamily="18" charset="0"/>
                <a:cs typeface="Times New Roman" panose="02020603050405020304" pitchFamily="18" charset="0"/>
              </a:rPr>
              <a:t>, (Grand Rapids, MI: Baker, 1994), 265.</a:t>
            </a:r>
          </a:p>
        </p:txBody>
      </p:sp>
      <p:sp>
        <p:nvSpPr>
          <p:cNvPr id="5" name="Title 1"/>
          <p:cNvSpPr txBox="1">
            <a:spLocks/>
          </p:cNvSpPr>
          <p:nvPr/>
        </p:nvSpPr>
        <p:spPr>
          <a:xfrm>
            <a:off x="135463" y="3302003"/>
            <a:ext cx="4351867" cy="732509"/>
          </a:xfrm>
          <a:prstGeom prst="rect">
            <a:avLst/>
          </a:prstGeom>
        </p:spPr>
        <p:txBody>
          <a:bodyPr vert="horz" lIns="91440" tIns="45720" rIns="91440" bIns="45720" rtlCol="0" anchor="t">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indent="901700" algn="l"/>
            <a:r>
              <a:rPr lang="en-US" sz="2400" baseline="30000" dirty="0">
                <a:latin typeface="Times New Roman" panose="02020603050405020304" pitchFamily="18" charset="0"/>
                <a:cs typeface="Times New Roman" panose="02020603050405020304" pitchFamily="18" charset="0"/>
              </a:rPr>
              <a:t>5 </a:t>
            </a:r>
            <a:r>
              <a:rPr lang="en-US" sz="2400" dirty="0">
                <a:latin typeface="Times New Roman" panose="02020603050405020304" pitchFamily="18" charset="0"/>
                <a:cs typeface="Times New Roman" panose="02020603050405020304" pitchFamily="18" charset="0"/>
              </a:rPr>
              <a:t>Hoffmeier, “Egyptians,” 265.</a:t>
            </a:r>
          </a:p>
        </p:txBody>
      </p:sp>
      <p:sp>
        <p:nvSpPr>
          <p:cNvPr id="6" name="Title 1"/>
          <p:cNvSpPr txBox="1">
            <a:spLocks/>
          </p:cNvSpPr>
          <p:nvPr/>
        </p:nvSpPr>
        <p:spPr>
          <a:xfrm>
            <a:off x="135463" y="4210151"/>
            <a:ext cx="4351867" cy="2541401"/>
          </a:xfrm>
          <a:prstGeom prst="rect">
            <a:avLst/>
          </a:prstGeom>
        </p:spPr>
        <p:txBody>
          <a:bodyPr vert="horz" lIns="91440" tIns="45720" rIns="91440" bIns="45720" rtlCol="0" anchor="t">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901700" indent="-901700" algn="l"/>
            <a:r>
              <a:rPr lang="en-US" sz="2400" dirty="0">
                <a:latin typeface="Times New Roman" panose="02020603050405020304" pitchFamily="18" charset="0"/>
                <a:cs typeface="Times New Roman" panose="02020603050405020304" pitchFamily="18" charset="0"/>
              </a:rPr>
              <a:t>Hoffmeier, James K. “Egyptians.” In </a:t>
            </a:r>
            <a:r>
              <a:rPr lang="en-US" sz="2400" i="1" dirty="0">
                <a:latin typeface="Times New Roman" panose="02020603050405020304" pitchFamily="18" charset="0"/>
                <a:cs typeface="Times New Roman" panose="02020603050405020304" pitchFamily="18" charset="0"/>
              </a:rPr>
              <a:t>Peoples of the Old Testament World</a:t>
            </a:r>
            <a:r>
              <a:rPr lang="en-US" sz="2400" dirty="0">
                <a:latin typeface="Times New Roman" panose="02020603050405020304" pitchFamily="18" charset="0"/>
                <a:cs typeface="Times New Roman" panose="02020603050405020304" pitchFamily="18" charset="0"/>
              </a:rPr>
              <a:t>. Eds. Hoerth, Mattingly and Yamauchi. Grand Rapids, MI: Baker Books, 1994.</a:t>
            </a:r>
          </a:p>
        </p:txBody>
      </p:sp>
      <p:sp>
        <p:nvSpPr>
          <p:cNvPr id="7" name="Title 1">
            <a:extLst>
              <a:ext uri="{FF2B5EF4-FFF2-40B4-BE49-F238E27FC236}">
                <a16:creationId xmlns:a16="http://schemas.microsoft.com/office/drawing/2014/main" id="{6AF0D893-BEB3-AF4A-A22E-FA345F5F44FE}"/>
              </a:ext>
            </a:extLst>
          </p:cNvPr>
          <p:cNvSpPr txBox="1">
            <a:spLocks/>
          </p:cNvSpPr>
          <p:nvPr/>
        </p:nvSpPr>
        <p:spPr>
          <a:xfrm>
            <a:off x="4724399" y="914399"/>
            <a:ext cx="4351867" cy="2074333"/>
          </a:xfrm>
          <a:prstGeom prst="rect">
            <a:avLst/>
          </a:prstGeom>
        </p:spPr>
        <p:txBody>
          <a:bodyPr vert="horz" lIns="91440" tIns="45720" rIns="91440" bIns="45720" rtlCol="0" anchor="t">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indent="901700" algn="l"/>
            <a:r>
              <a:rPr lang="en-US" sz="2400" baseline="30000" dirty="0">
                <a:latin typeface="Times New Roman" panose="02020603050405020304" pitchFamily="18" charset="0"/>
                <a:cs typeface="Times New Roman" panose="02020603050405020304" pitchFamily="18" charset="0"/>
              </a:rPr>
              <a:t>1 </a:t>
            </a:r>
            <a:r>
              <a:rPr lang="en-US" sz="2400" dirty="0">
                <a:latin typeface="Times New Roman" panose="02020603050405020304" pitchFamily="18" charset="0"/>
                <a:cs typeface="Times New Roman" panose="02020603050405020304" pitchFamily="18" charset="0"/>
              </a:rPr>
              <a:t>James K. Hoffmeier, “Egyptians,” in </a:t>
            </a:r>
            <a:r>
              <a:rPr lang="en-US" sz="2400" i="1" dirty="0">
                <a:latin typeface="Times New Roman" panose="02020603050405020304" pitchFamily="18" charset="0"/>
                <a:cs typeface="Times New Roman" panose="02020603050405020304" pitchFamily="18" charset="0"/>
              </a:rPr>
              <a:t>Peoples of the Old Testament World</a:t>
            </a:r>
            <a:r>
              <a:rPr lang="en-US" sz="2400" dirty="0">
                <a:latin typeface="Times New Roman" panose="02020603050405020304" pitchFamily="18" charset="0"/>
                <a:cs typeface="Times New Roman" panose="02020603050405020304" pitchFamily="18" charset="0"/>
              </a:rPr>
              <a:t>, eds. Alfred J. Hoerth, Gerald L. Mattingly and Edwin M. Yamauchi</a:t>
            </a:r>
            <a:r>
              <a:rPr lang="en-US" sz="2400" i="1"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(Grand Rapids, MI: Baker, 1994), 265.</a:t>
            </a:r>
          </a:p>
        </p:txBody>
      </p:sp>
      <p:sp>
        <p:nvSpPr>
          <p:cNvPr id="8" name="Title 1">
            <a:extLst>
              <a:ext uri="{FF2B5EF4-FFF2-40B4-BE49-F238E27FC236}">
                <a16:creationId xmlns:a16="http://schemas.microsoft.com/office/drawing/2014/main" id="{B22711AE-0E0F-3F41-BDEC-44E198BC9348}"/>
              </a:ext>
            </a:extLst>
          </p:cNvPr>
          <p:cNvSpPr txBox="1">
            <a:spLocks/>
          </p:cNvSpPr>
          <p:nvPr/>
        </p:nvSpPr>
        <p:spPr>
          <a:xfrm>
            <a:off x="4724399" y="3302003"/>
            <a:ext cx="4351867" cy="732509"/>
          </a:xfrm>
          <a:prstGeom prst="rect">
            <a:avLst/>
          </a:prstGeom>
        </p:spPr>
        <p:txBody>
          <a:bodyPr vert="horz" lIns="91440" tIns="45720" rIns="91440" bIns="45720" rtlCol="0" anchor="t">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indent="901700" algn="l"/>
            <a:r>
              <a:rPr lang="en-US" sz="2400" baseline="30000" dirty="0">
                <a:latin typeface="Times New Roman" panose="02020603050405020304" pitchFamily="18" charset="0"/>
                <a:cs typeface="Times New Roman" panose="02020603050405020304" pitchFamily="18" charset="0"/>
              </a:rPr>
              <a:t>5 </a:t>
            </a:r>
            <a:r>
              <a:rPr lang="en-US" sz="2400" dirty="0">
                <a:latin typeface="Times New Roman" panose="02020603050405020304" pitchFamily="18" charset="0"/>
                <a:cs typeface="Times New Roman" panose="02020603050405020304" pitchFamily="18" charset="0"/>
              </a:rPr>
              <a:t>Hoffmeier, </a:t>
            </a:r>
            <a:r>
              <a:rPr lang="en-US" sz="2400" i="1" dirty="0">
                <a:latin typeface="Times New Roman" panose="02020603050405020304" pitchFamily="18" charset="0"/>
                <a:cs typeface="Times New Roman" panose="02020603050405020304" pitchFamily="18" charset="0"/>
              </a:rPr>
              <a:t>Egyptians,</a:t>
            </a:r>
            <a:r>
              <a:rPr lang="en-US" sz="2400" dirty="0">
                <a:latin typeface="Times New Roman" panose="02020603050405020304" pitchFamily="18" charset="0"/>
                <a:cs typeface="Times New Roman" panose="02020603050405020304" pitchFamily="18" charset="0"/>
              </a:rPr>
              <a:t> 265.</a:t>
            </a:r>
          </a:p>
        </p:txBody>
      </p:sp>
      <p:sp>
        <p:nvSpPr>
          <p:cNvPr id="9" name="Title 1">
            <a:extLst>
              <a:ext uri="{FF2B5EF4-FFF2-40B4-BE49-F238E27FC236}">
                <a16:creationId xmlns:a16="http://schemas.microsoft.com/office/drawing/2014/main" id="{58506A73-87D6-5A4B-8723-140129AE36B0}"/>
              </a:ext>
            </a:extLst>
          </p:cNvPr>
          <p:cNvSpPr txBox="1">
            <a:spLocks/>
          </p:cNvSpPr>
          <p:nvPr/>
        </p:nvSpPr>
        <p:spPr>
          <a:xfrm>
            <a:off x="4724399" y="4210151"/>
            <a:ext cx="4351867" cy="2541401"/>
          </a:xfrm>
          <a:prstGeom prst="rect">
            <a:avLst/>
          </a:prstGeom>
        </p:spPr>
        <p:txBody>
          <a:bodyPr vert="horz" lIns="91440" tIns="45720" rIns="91440" bIns="45720" rtlCol="0" anchor="t">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901700" indent="-901700" algn="l"/>
            <a:r>
              <a:rPr lang="en-US" sz="2400" dirty="0">
                <a:latin typeface="Times New Roman" panose="02020603050405020304" pitchFamily="18" charset="0"/>
                <a:cs typeface="Times New Roman" panose="02020603050405020304" pitchFamily="18" charset="0"/>
              </a:rPr>
              <a:t>Hoffmeier, James K. “Egyptians.” In </a:t>
            </a:r>
            <a:r>
              <a:rPr lang="en-US" sz="2400" i="1" dirty="0">
                <a:latin typeface="Times New Roman" panose="02020603050405020304" pitchFamily="18" charset="0"/>
                <a:cs typeface="Times New Roman" panose="02020603050405020304" pitchFamily="18" charset="0"/>
              </a:rPr>
              <a:t>Peoples of the Old Testament World</a:t>
            </a:r>
            <a:r>
              <a:rPr lang="en-US" sz="2400" dirty="0">
                <a:latin typeface="Times New Roman" panose="02020603050405020304" pitchFamily="18" charset="0"/>
                <a:cs typeface="Times New Roman" panose="02020603050405020304" pitchFamily="18" charset="0"/>
              </a:rPr>
              <a:t>. Eds. Alfred J. Hoerth, Gerald L. Mattingly and Edwin M. Yamauchi. Grand Rapids, MI: Baker, 1994.</a:t>
            </a:r>
          </a:p>
        </p:txBody>
      </p:sp>
      <p:pic>
        <p:nvPicPr>
          <p:cNvPr id="10" name="Picture 6" descr="http://www.clker.com/cliparts/2/k/n/l/C/Q/transparent-green-checkmark-md.png">
            <a:extLst>
              <a:ext uri="{FF2B5EF4-FFF2-40B4-BE49-F238E27FC236}">
                <a16:creationId xmlns:a16="http://schemas.microsoft.com/office/drawing/2014/main" id="{1EBF41EF-13A0-AE46-826E-7F2262BD4F6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87330" y="886028"/>
            <a:ext cx="700617" cy="730116"/>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6" descr="http://www.clker.com/cliparts/2/k/n/l/C/Q/transparent-green-checkmark-md.png">
            <a:extLst>
              <a:ext uri="{FF2B5EF4-FFF2-40B4-BE49-F238E27FC236}">
                <a16:creationId xmlns:a16="http://schemas.microsoft.com/office/drawing/2014/main" id="{9E6CD7DF-4626-834E-865B-427E704FA45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0355" y="2816787"/>
            <a:ext cx="700617" cy="730116"/>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6" descr="http://www.clker.com/cliparts/2/k/n/l/C/Q/transparent-green-checkmark-md.png">
            <a:extLst>
              <a:ext uri="{FF2B5EF4-FFF2-40B4-BE49-F238E27FC236}">
                <a16:creationId xmlns:a16="http://schemas.microsoft.com/office/drawing/2014/main" id="{A0BF2941-B9BE-724D-919C-4F43D4BFA1F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87330" y="4750735"/>
            <a:ext cx="700617" cy="7301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078841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down)">
                                      <p:cBhvr>
                                        <p:cTn id="7" dur="580">
                                          <p:stCondLst>
                                            <p:cond delay="0"/>
                                          </p:stCondLst>
                                        </p:cTn>
                                        <p:tgtEl>
                                          <p:spTgt spid="10"/>
                                        </p:tgtEl>
                                      </p:cBhvr>
                                    </p:animEffect>
                                    <p:anim calcmode="lin" valueType="num">
                                      <p:cBhvr>
                                        <p:cTn id="8" dur="1822" tmFilter="0,0; 0.14,0.36; 0.43,0.73; 0.71,0.91; 1.0,1.0">
                                          <p:stCondLst>
                                            <p:cond delay="0"/>
                                          </p:stCondLst>
                                        </p:cTn>
                                        <p:tgtEl>
                                          <p:spTgt spid="10"/>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10"/>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10"/>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10"/>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10"/>
                                        </p:tgtEl>
                                        <p:attrNameLst>
                                          <p:attrName>ppt_y</p:attrName>
                                        </p:attrNameLst>
                                      </p:cBhvr>
                                      <p:tavLst>
                                        <p:tav tm="0" fmla="#ppt_y-sin(pi*$)/81">
                                          <p:val>
                                            <p:fltVal val="0"/>
                                          </p:val>
                                        </p:tav>
                                        <p:tav tm="100000">
                                          <p:val>
                                            <p:fltVal val="1"/>
                                          </p:val>
                                        </p:tav>
                                      </p:tavLst>
                                    </p:anim>
                                    <p:animScale>
                                      <p:cBhvr>
                                        <p:cTn id="13" dur="26">
                                          <p:stCondLst>
                                            <p:cond delay="650"/>
                                          </p:stCondLst>
                                        </p:cTn>
                                        <p:tgtEl>
                                          <p:spTgt spid="10"/>
                                        </p:tgtEl>
                                      </p:cBhvr>
                                      <p:to x="100000" y="60000"/>
                                    </p:animScale>
                                    <p:animScale>
                                      <p:cBhvr>
                                        <p:cTn id="14" dur="166" decel="50000">
                                          <p:stCondLst>
                                            <p:cond delay="676"/>
                                          </p:stCondLst>
                                        </p:cTn>
                                        <p:tgtEl>
                                          <p:spTgt spid="10"/>
                                        </p:tgtEl>
                                      </p:cBhvr>
                                      <p:to x="100000" y="100000"/>
                                    </p:animScale>
                                    <p:animScale>
                                      <p:cBhvr>
                                        <p:cTn id="15" dur="26">
                                          <p:stCondLst>
                                            <p:cond delay="1312"/>
                                          </p:stCondLst>
                                        </p:cTn>
                                        <p:tgtEl>
                                          <p:spTgt spid="10"/>
                                        </p:tgtEl>
                                      </p:cBhvr>
                                      <p:to x="100000" y="80000"/>
                                    </p:animScale>
                                    <p:animScale>
                                      <p:cBhvr>
                                        <p:cTn id="16" dur="166" decel="50000">
                                          <p:stCondLst>
                                            <p:cond delay="1338"/>
                                          </p:stCondLst>
                                        </p:cTn>
                                        <p:tgtEl>
                                          <p:spTgt spid="10"/>
                                        </p:tgtEl>
                                      </p:cBhvr>
                                      <p:to x="100000" y="100000"/>
                                    </p:animScale>
                                    <p:animScale>
                                      <p:cBhvr>
                                        <p:cTn id="17" dur="26">
                                          <p:stCondLst>
                                            <p:cond delay="1642"/>
                                          </p:stCondLst>
                                        </p:cTn>
                                        <p:tgtEl>
                                          <p:spTgt spid="10"/>
                                        </p:tgtEl>
                                      </p:cBhvr>
                                      <p:to x="100000" y="90000"/>
                                    </p:animScale>
                                    <p:animScale>
                                      <p:cBhvr>
                                        <p:cTn id="18" dur="166" decel="50000">
                                          <p:stCondLst>
                                            <p:cond delay="1668"/>
                                          </p:stCondLst>
                                        </p:cTn>
                                        <p:tgtEl>
                                          <p:spTgt spid="10"/>
                                        </p:tgtEl>
                                      </p:cBhvr>
                                      <p:to x="100000" y="100000"/>
                                    </p:animScale>
                                    <p:animScale>
                                      <p:cBhvr>
                                        <p:cTn id="19" dur="26">
                                          <p:stCondLst>
                                            <p:cond delay="1808"/>
                                          </p:stCondLst>
                                        </p:cTn>
                                        <p:tgtEl>
                                          <p:spTgt spid="10"/>
                                        </p:tgtEl>
                                      </p:cBhvr>
                                      <p:to x="100000" y="95000"/>
                                    </p:animScale>
                                    <p:animScale>
                                      <p:cBhvr>
                                        <p:cTn id="20" dur="166" decel="50000">
                                          <p:stCondLst>
                                            <p:cond delay="1834"/>
                                          </p:stCondLst>
                                        </p:cTn>
                                        <p:tgtEl>
                                          <p:spTgt spid="10"/>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nodeType="clickEffect">
                                  <p:stCondLst>
                                    <p:cond delay="0"/>
                                  </p:stCondLst>
                                  <p:childTnLst>
                                    <p:set>
                                      <p:cBhvr>
                                        <p:cTn id="24" dur="1" fill="hold">
                                          <p:stCondLst>
                                            <p:cond delay="0"/>
                                          </p:stCondLst>
                                        </p:cTn>
                                        <p:tgtEl>
                                          <p:spTgt spid="11"/>
                                        </p:tgtEl>
                                        <p:attrNameLst>
                                          <p:attrName>style.visibility</p:attrName>
                                        </p:attrNameLst>
                                      </p:cBhvr>
                                      <p:to>
                                        <p:strVal val="visible"/>
                                      </p:to>
                                    </p:set>
                                    <p:animEffect transition="in" filter="wipe(down)">
                                      <p:cBhvr>
                                        <p:cTn id="25" dur="580">
                                          <p:stCondLst>
                                            <p:cond delay="0"/>
                                          </p:stCondLst>
                                        </p:cTn>
                                        <p:tgtEl>
                                          <p:spTgt spid="11"/>
                                        </p:tgtEl>
                                      </p:cBhvr>
                                    </p:animEffect>
                                    <p:anim calcmode="lin" valueType="num">
                                      <p:cBhvr>
                                        <p:cTn id="26" dur="1822" tmFilter="0,0; 0.14,0.36; 0.43,0.73; 0.71,0.91; 1.0,1.0">
                                          <p:stCondLst>
                                            <p:cond delay="0"/>
                                          </p:stCondLst>
                                        </p:cTn>
                                        <p:tgtEl>
                                          <p:spTgt spid="11"/>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11"/>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11"/>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11"/>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11"/>
                                        </p:tgtEl>
                                        <p:attrNameLst>
                                          <p:attrName>ppt_y</p:attrName>
                                        </p:attrNameLst>
                                      </p:cBhvr>
                                      <p:tavLst>
                                        <p:tav tm="0" fmla="#ppt_y-sin(pi*$)/81">
                                          <p:val>
                                            <p:fltVal val="0"/>
                                          </p:val>
                                        </p:tav>
                                        <p:tav tm="100000">
                                          <p:val>
                                            <p:fltVal val="1"/>
                                          </p:val>
                                        </p:tav>
                                      </p:tavLst>
                                    </p:anim>
                                    <p:animScale>
                                      <p:cBhvr>
                                        <p:cTn id="31" dur="26">
                                          <p:stCondLst>
                                            <p:cond delay="650"/>
                                          </p:stCondLst>
                                        </p:cTn>
                                        <p:tgtEl>
                                          <p:spTgt spid="11"/>
                                        </p:tgtEl>
                                      </p:cBhvr>
                                      <p:to x="100000" y="60000"/>
                                    </p:animScale>
                                    <p:animScale>
                                      <p:cBhvr>
                                        <p:cTn id="32" dur="166" decel="50000">
                                          <p:stCondLst>
                                            <p:cond delay="676"/>
                                          </p:stCondLst>
                                        </p:cTn>
                                        <p:tgtEl>
                                          <p:spTgt spid="11"/>
                                        </p:tgtEl>
                                      </p:cBhvr>
                                      <p:to x="100000" y="100000"/>
                                    </p:animScale>
                                    <p:animScale>
                                      <p:cBhvr>
                                        <p:cTn id="33" dur="26">
                                          <p:stCondLst>
                                            <p:cond delay="1312"/>
                                          </p:stCondLst>
                                        </p:cTn>
                                        <p:tgtEl>
                                          <p:spTgt spid="11"/>
                                        </p:tgtEl>
                                      </p:cBhvr>
                                      <p:to x="100000" y="80000"/>
                                    </p:animScale>
                                    <p:animScale>
                                      <p:cBhvr>
                                        <p:cTn id="34" dur="166" decel="50000">
                                          <p:stCondLst>
                                            <p:cond delay="1338"/>
                                          </p:stCondLst>
                                        </p:cTn>
                                        <p:tgtEl>
                                          <p:spTgt spid="11"/>
                                        </p:tgtEl>
                                      </p:cBhvr>
                                      <p:to x="100000" y="100000"/>
                                    </p:animScale>
                                    <p:animScale>
                                      <p:cBhvr>
                                        <p:cTn id="35" dur="26">
                                          <p:stCondLst>
                                            <p:cond delay="1642"/>
                                          </p:stCondLst>
                                        </p:cTn>
                                        <p:tgtEl>
                                          <p:spTgt spid="11"/>
                                        </p:tgtEl>
                                      </p:cBhvr>
                                      <p:to x="100000" y="90000"/>
                                    </p:animScale>
                                    <p:animScale>
                                      <p:cBhvr>
                                        <p:cTn id="36" dur="166" decel="50000">
                                          <p:stCondLst>
                                            <p:cond delay="1668"/>
                                          </p:stCondLst>
                                        </p:cTn>
                                        <p:tgtEl>
                                          <p:spTgt spid="11"/>
                                        </p:tgtEl>
                                      </p:cBhvr>
                                      <p:to x="100000" y="100000"/>
                                    </p:animScale>
                                    <p:animScale>
                                      <p:cBhvr>
                                        <p:cTn id="37" dur="26">
                                          <p:stCondLst>
                                            <p:cond delay="1808"/>
                                          </p:stCondLst>
                                        </p:cTn>
                                        <p:tgtEl>
                                          <p:spTgt spid="11"/>
                                        </p:tgtEl>
                                      </p:cBhvr>
                                      <p:to x="100000" y="95000"/>
                                    </p:animScale>
                                    <p:animScale>
                                      <p:cBhvr>
                                        <p:cTn id="38" dur="166" decel="50000">
                                          <p:stCondLst>
                                            <p:cond delay="1834"/>
                                          </p:stCondLst>
                                        </p:cTn>
                                        <p:tgtEl>
                                          <p:spTgt spid="11"/>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nodeType="clickEffect">
                                  <p:stCondLst>
                                    <p:cond delay="0"/>
                                  </p:stCondLst>
                                  <p:childTnLst>
                                    <p:set>
                                      <p:cBhvr>
                                        <p:cTn id="42" dur="1" fill="hold">
                                          <p:stCondLst>
                                            <p:cond delay="0"/>
                                          </p:stCondLst>
                                        </p:cTn>
                                        <p:tgtEl>
                                          <p:spTgt spid="12"/>
                                        </p:tgtEl>
                                        <p:attrNameLst>
                                          <p:attrName>style.visibility</p:attrName>
                                        </p:attrNameLst>
                                      </p:cBhvr>
                                      <p:to>
                                        <p:strVal val="visible"/>
                                      </p:to>
                                    </p:set>
                                    <p:animEffect transition="in" filter="wipe(down)">
                                      <p:cBhvr>
                                        <p:cTn id="43" dur="580">
                                          <p:stCondLst>
                                            <p:cond delay="0"/>
                                          </p:stCondLst>
                                        </p:cTn>
                                        <p:tgtEl>
                                          <p:spTgt spid="12"/>
                                        </p:tgtEl>
                                      </p:cBhvr>
                                    </p:animEffect>
                                    <p:anim calcmode="lin" valueType="num">
                                      <p:cBhvr>
                                        <p:cTn id="44" dur="1822" tmFilter="0,0; 0.14,0.36; 0.43,0.73; 0.71,0.91; 1.0,1.0">
                                          <p:stCondLst>
                                            <p:cond delay="0"/>
                                          </p:stCondLst>
                                        </p:cTn>
                                        <p:tgtEl>
                                          <p:spTgt spid="12"/>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12"/>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12"/>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12"/>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12"/>
                                        </p:tgtEl>
                                        <p:attrNameLst>
                                          <p:attrName>ppt_y</p:attrName>
                                        </p:attrNameLst>
                                      </p:cBhvr>
                                      <p:tavLst>
                                        <p:tav tm="0" fmla="#ppt_y-sin(pi*$)/81">
                                          <p:val>
                                            <p:fltVal val="0"/>
                                          </p:val>
                                        </p:tav>
                                        <p:tav tm="100000">
                                          <p:val>
                                            <p:fltVal val="1"/>
                                          </p:val>
                                        </p:tav>
                                      </p:tavLst>
                                    </p:anim>
                                    <p:animScale>
                                      <p:cBhvr>
                                        <p:cTn id="49" dur="26">
                                          <p:stCondLst>
                                            <p:cond delay="650"/>
                                          </p:stCondLst>
                                        </p:cTn>
                                        <p:tgtEl>
                                          <p:spTgt spid="12"/>
                                        </p:tgtEl>
                                      </p:cBhvr>
                                      <p:to x="100000" y="60000"/>
                                    </p:animScale>
                                    <p:animScale>
                                      <p:cBhvr>
                                        <p:cTn id="50" dur="166" decel="50000">
                                          <p:stCondLst>
                                            <p:cond delay="676"/>
                                          </p:stCondLst>
                                        </p:cTn>
                                        <p:tgtEl>
                                          <p:spTgt spid="12"/>
                                        </p:tgtEl>
                                      </p:cBhvr>
                                      <p:to x="100000" y="100000"/>
                                    </p:animScale>
                                    <p:animScale>
                                      <p:cBhvr>
                                        <p:cTn id="51" dur="26">
                                          <p:stCondLst>
                                            <p:cond delay="1312"/>
                                          </p:stCondLst>
                                        </p:cTn>
                                        <p:tgtEl>
                                          <p:spTgt spid="12"/>
                                        </p:tgtEl>
                                      </p:cBhvr>
                                      <p:to x="100000" y="80000"/>
                                    </p:animScale>
                                    <p:animScale>
                                      <p:cBhvr>
                                        <p:cTn id="52" dur="166" decel="50000">
                                          <p:stCondLst>
                                            <p:cond delay="1338"/>
                                          </p:stCondLst>
                                        </p:cTn>
                                        <p:tgtEl>
                                          <p:spTgt spid="12"/>
                                        </p:tgtEl>
                                      </p:cBhvr>
                                      <p:to x="100000" y="100000"/>
                                    </p:animScale>
                                    <p:animScale>
                                      <p:cBhvr>
                                        <p:cTn id="53" dur="26">
                                          <p:stCondLst>
                                            <p:cond delay="1642"/>
                                          </p:stCondLst>
                                        </p:cTn>
                                        <p:tgtEl>
                                          <p:spTgt spid="12"/>
                                        </p:tgtEl>
                                      </p:cBhvr>
                                      <p:to x="100000" y="90000"/>
                                    </p:animScale>
                                    <p:animScale>
                                      <p:cBhvr>
                                        <p:cTn id="54" dur="166" decel="50000">
                                          <p:stCondLst>
                                            <p:cond delay="1668"/>
                                          </p:stCondLst>
                                        </p:cTn>
                                        <p:tgtEl>
                                          <p:spTgt spid="12"/>
                                        </p:tgtEl>
                                      </p:cBhvr>
                                      <p:to x="100000" y="100000"/>
                                    </p:animScale>
                                    <p:animScale>
                                      <p:cBhvr>
                                        <p:cTn id="55" dur="26">
                                          <p:stCondLst>
                                            <p:cond delay="1808"/>
                                          </p:stCondLst>
                                        </p:cTn>
                                        <p:tgtEl>
                                          <p:spTgt spid="12"/>
                                        </p:tgtEl>
                                      </p:cBhvr>
                                      <p:to x="100000" y="95000"/>
                                    </p:animScale>
                                    <p:animScale>
                                      <p:cBhvr>
                                        <p:cTn id="56" dur="166" decel="50000">
                                          <p:stCondLst>
                                            <p:cond delay="1834"/>
                                          </p:stCondLst>
                                        </p:cTn>
                                        <p:tgtEl>
                                          <p:spTgt spid="12"/>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660400"/>
          </a:xfrm>
          <a:gradFill>
            <a:gsLst>
              <a:gs pos="0">
                <a:schemeClr val="tx1"/>
              </a:gs>
              <a:gs pos="100000">
                <a:srgbClr val="C00000"/>
              </a:gs>
            </a:gsLst>
            <a:lin ang="5400000" scaled="1"/>
          </a:gradFill>
        </p:spPr>
        <p:txBody>
          <a:bodyPr vert="horz" lIns="91440" tIns="45720" rIns="91440" bIns="45720" rtlCol="0" anchor="ctr">
            <a:noAutofit/>
          </a:bodyPr>
          <a:lstStyle/>
          <a:p>
            <a:r>
              <a:rPr lang="en-US" sz="2800" b="1" dirty="0">
                <a:solidFill>
                  <a:schemeClr val="bg1"/>
                </a:solidFill>
              </a:rPr>
              <a:t>4: Book of Primary Sources (WS 5.36)</a:t>
            </a:r>
          </a:p>
        </p:txBody>
      </p:sp>
      <p:sp>
        <p:nvSpPr>
          <p:cNvPr id="4" name="Title 1"/>
          <p:cNvSpPr txBox="1">
            <a:spLocks/>
          </p:cNvSpPr>
          <p:nvPr/>
        </p:nvSpPr>
        <p:spPr>
          <a:xfrm>
            <a:off x="355600" y="817577"/>
            <a:ext cx="4216400" cy="2328805"/>
          </a:xfrm>
          <a:prstGeom prst="rect">
            <a:avLst/>
          </a:prstGeom>
        </p:spPr>
        <p:txBody>
          <a:bodyPr vert="horz" lIns="91440" tIns="45720" rIns="91440" bIns="45720" rtlCol="0" anchor="t">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indent="901700" algn="l"/>
            <a:r>
              <a:rPr lang="en-US" sz="2400" baseline="30000" dirty="0">
                <a:latin typeface="Times New Roman" panose="02020603050405020304" pitchFamily="18" charset="0"/>
                <a:cs typeface="Times New Roman" panose="02020603050405020304" pitchFamily="18" charset="0"/>
              </a:rPr>
              <a:t>1 </a:t>
            </a:r>
            <a:r>
              <a:rPr lang="en-US" sz="2400" dirty="0">
                <a:latin typeface="Times New Roman" panose="02020603050405020304" pitchFamily="18" charset="0"/>
                <a:cs typeface="Times New Roman" panose="02020603050405020304" pitchFamily="18" charset="0"/>
              </a:rPr>
              <a:t>Philo, “On Husbandry” 8.36-38 (Elwell and Yarbrough, </a:t>
            </a:r>
            <a:r>
              <a:rPr lang="en-US" sz="2400" i="1" dirty="0">
                <a:latin typeface="Times New Roman" panose="02020603050405020304" pitchFamily="18" charset="0"/>
                <a:cs typeface="Times New Roman" panose="02020603050405020304" pitchFamily="18" charset="0"/>
              </a:rPr>
              <a:t>Readings from the First-Century World, </a:t>
            </a:r>
            <a:r>
              <a:rPr lang="en-US" sz="2400" dirty="0">
                <a:latin typeface="Times New Roman" panose="02020603050405020304" pitchFamily="18" charset="0"/>
                <a:cs typeface="Times New Roman" panose="02020603050405020304" pitchFamily="18" charset="0"/>
              </a:rPr>
              <a:t>eds. Walter A. Elwell and Robert W. Yarbrough [Grand Rapids, MI: Baker, 1998], 189).</a:t>
            </a:r>
          </a:p>
        </p:txBody>
      </p:sp>
      <p:sp>
        <p:nvSpPr>
          <p:cNvPr id="5" name="Title 1"/>
          <p:cNvSpPr txBox="1">
            <a:spLocks/>
          </p:cNvSpPr>
          <p:nvPr/>
        </p:nvSpPr>
        <p:spPr>
          <a:xfrm>
            <a:off x="355600" y="3256450"/>
            <a:ext cx="4216400" cy="1076994"/>
          </a:xfrm>
          <a:prstGeom prst="rect">
            <a:avLst/>
          </a:prstGeom>
        </p:spPr>
        <p:txBody>
          <a:bodyPr vert="horz" lIns="91440" tIns="45720" rIns="91440" bIns="45720" rtlCol="0" anchor="t">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indent="901700" algn="l"/>
            <a:r>
              <a:rPr lang="en-US" sz="2400" baseline="30000" dirty="0">
                <a:latin typeface="Times New Roman" panose="02020603050405020304" pitchFamily="18" charset="0"/>
                <a:cs typeface="Times New Roman" panose="02020603050405020304" pitchFamily="18" charset="0"/>
              </a:rPr>
              <a:t>5 </a:t>
            </a:r>
            <a:r>
              <a:rPr lang="en-US" sz="2400" dirty="0">
                <a:latin typeface="Times New Roman" panose="02020603050405020304" pitchFamily="18" charset="0"/>
                <a:cs typeface="Times New Roman" panose="02020603050405020304" pitchFamily="18" charset="0"/>
              </a:rPr>
              <a:t>Philo, </a:t>
            </a:r>
            <a:r>
              <a:rPr lang="en-US" sz="2400" i="1" dirty="0">
                <a:latin typeface="Times New Roman" panose="02020603050405020304" pitchFamily="18" charset="0"/>
                <a:cs typeface="Times New Roman" panose="02020603050405020304" pitchFamily="18" charset="0"/>
              </a:rPr>
              <a:t>On Husbandry </a:t>
            </a:r>
            <a:r>
              <a:rPr lang="en-US" sz="2400" dirty="0">
                <a:latin typeface="Times New Roman" panose="02020603050405020304" pitchFamily="18" charset="0"/>
                <a:cs typeface="Times New Roman" panose="02020603050405020304" pitchFamily="18" charset="0"/>
              </a:rPr>
              <a:t>8.36-38.</a:t>
            </a:r>
          </a:p>
        </p:txBody>
      </p:sp>
      <p:sp>
        <p:nvSpPr>
          <p:cNvPr id="6" name="Title 1"/>
          <p:cNvSpPr txBox="1">
            <a:spLocks/>
          </p:cNvSpPr>
          <p:nvPr/>
        </p:nvSpPr>
        <p:spPr>
          <a:xfrm>
            <a:off x="355600" y="4443511"/>
            <a:ext cx="4216400" cy="2349500"/>
          </a:xfrm>
          <a:prstGeom prst="rect">
            <a:avLst/>
          </a:prstGeom>
        </p:spPr>
        <p:txBody>
          <a:bodyPr vert="horz" lIns="91440" tIns="45720" rIns="91440" bIns="45720" rtlCol="0" anchor="t">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901700" indent="-901700" algn="l"/>
            <a:r>
              <a:rPr lang="en-US" sz="2400" dirty="0">
                <a:latin typeface="Times New Roman" panose="02020603050405020304" pitchFamily="18" charset="0"/>
                <a:cs typeface="Times New Roman" panose="02020603050405020304" pitchFamily="18" charset="0"/>
              </a:rPr>
              <a:t>Philo. </a:t>
            </a:r>
            <a:r>
              <a:rPr lang="en-US" sz="2400" i="1" dirty="0">
                <a:latin typeface="Times New Roman" panose="02020603050405020304" pitchFamily="18" charset="0"/>
                <a:cs typeface="Times New Roman" panose="02020603050405020304" pitchFamily="18" charset="0"/>
              </a:rPr>
              <a:t>Readings from the First-Century World</a:t>
            </a:r>
            <a:r>
              <a:rPr lang="en-US" sz="2400" dirty="0">
                <a:latin typeface="Times New Roman" panose="02020603050405020304" pitchFamily="18" charset="0"/>
                <a:cs typeface="Times New Roman" panose="02020603050405020304" pitchFamily="18" charset="0"/>
              </a:rPr>
              <a:t>. Editors Walter A. Elwell and Robert W. Yarbrough. Grand Rapids, MI: Baker, 1998.</a:t>
            </a:r>
          </a:p>
        </p:txBody>
      </p:sp>
      <p:sp>
        <p:nvSpPr>
          <p:cNvPr id="7" name="Title 1">
            <a:extLst>
              <a:ext uri="{FF2B5EF4-FFF2-40B4-BE49-F238E27FC236}">
                <a16:creationId xmlns:a16="http://schemas.microsoft.com/office/drawing/2014/main" id="{71E4B8E6-E503-8040-B143-222EE83FF558}"/>
              </a:ext>
            </a:extLst>
          </p:cNvPr>
          <p:cNvSpPr txBox="1">
            <a:spLocks/>
          </p:cNvSpPr>
          <p:nvPr/>
        </p:nvSpPr>
        <p:spPr>
          <a:xfrm>
            <a:off x="4775200" y="817577"/>
            <a:ext cx="4216400" cy="2328805"/>
          </a:xfrm>
          <a:prstGeom prst="rect">
            <a:avLst/>
          </a:prstGeom>
        </p:spPr>
        <p:txBody>
          <a:bodyPr vert="horz" lIns="91440" tIns="45720" rIns="91440" bIns="45720" rtlCol="0" anchor="t">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indent="901700" algn="l"/>
            <a:r>
              <a:rPr lang="en-US" sz="2400" baseline="30000" dirty="0">
                <a:latin typeface="Times New Roman" panose="02020603050405020304" pitchFamily="18" charset="0"/>
                <a:cs typeface="Times New Roman" panose="02020603050405020304" pitchFamily="18" charset="0"/>
              </a:rPr>
              <a:t>1 </a:t>
            </a:r>
            <a:r>
              <a:rPr lang="en-US" sz="2400" dirty="0">
                <a:latin typeface="Times New Roman" panose="02020603050405020304" pitchFamily="18" charset="0"/>
                <a:cs typeface="Times New Roman" panose="02020603050405020304" pitchFamily="18" charset="0"/>
              </a:rPr>
              <a:t>Philo, </a:t>
            </a:r>
            <a:r>
              <a:rPr lang="en-US" sz="2400" i="1" dirty="0">
                <a:latin typeface="Times New Roman" panose="02020603050405020304" pitchFamily="18" charset="0"/>
                <a:cs typeface="Times New Roman" panose="02020603050405020304" pitchFamily="18" charset="0"/>
              </a:rPr>
              <a:t>On Husbandry </a:t>
            </a:r>
            <a:r>
              <a:rPr lang="en-US" sz="2400" dirty="0">
                <a:latin typeface="Times New Roman" panose="02020603050405020304" pitchFamily="18" charset="0"/>
                <a:cs typeface="Times New Roman" panose="02020603050405020304" pitchFamily="18" charset="0"/>
              </a:rPr>
              <a:t>8.36-38 (Elwell and Yarbrough, </a:t>
            </a:r>
            <a:r>
              <a:rPr lang="en-US" sz="2400" i="1" dirty="0">
                <a:latin typeface="Times New Roman" panose="02020603050405020304" pitchFamily="18" charset="0"/>
                <a:cs typeface="Times New Roman" panose="02020603050405020304" pitchFamily="18" charset="0"/>
              </a:rPr>
              <a:t>Readings from the First-Century World, </a:t>
            </a:r>
            <a:r>
              <a:rPr lang="en-US" sz="2400" dirty="0">
                <a:latin typeface="Times New Roman" panose="02020603050405020304" pitchFamily="18" charset="0"/>
                <a:cs typeface="Times New Roman" panose="02020603050405020304" pitchFamily="18" charset="0"/>
              </a:rPr>
              <a:t>eds. Walter A. Elwell and Robert W. Yarbrough [Grand Rapids, MI: Baker, 1998], 189).</a:t>
            </a:r>
          </a:p>
        </p:txBody>
      </p:sp>
      <p:sp>
        <p:nvSpPr>
          <p:cNvPr id="8" name="Title 1">
            <a:extLst>
              <a:ext uri="{FF2B5EF4-FFF2-40B4-BE49-F238E27FC236}">
                <a16:creationId xmlns:a16="http://schemas.microsoft.com/office/drawing/2014/main" id="{1745907D-83F1-A944-BE18-8C12D736E44D}"/>
              </a:ext>
            </a:extLst>
          </p:cNvPr>
          <p:cNvSpPr txBox="1">
            <a:spLocks/>
          </p:cNvSpPr>
          <p:nvPr/>
        </p:nvSpPr>
        <p:spPr>
          <a:xfrm>
            <a:off x="4775200" y="3256450"/>
            <a:ext cx="4216400" cy="1076994"/>
          </a:xfrm>
          <a:prstGeom prst="rect">
            <a:avLst/>
          </a:prstGeom>
        </p:spPr>
        <p:txBody>
          <a:bodyPr vert="horz" lIns="91440" tIns="45720" rIns="91440" bIns="45720" rtlCol="0" anchor="t">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indent="901700" algn="l"/>
            <a:r>
              <a:rPr lang="en-US" sz="2400" baseline="30000" dirty="0">
                <a:latin typeface="Times New Roman" panose="02020603050405020304" pitchFamily="18" charset="0"/>
                <a:cs typeface="Times New Roman" panose="02020603050405020304" pitchFamily="18" charset="0"/>
              </a:rPr>
              <a:t>5 </a:t>
            </a:r>
            <a:r>
              <a:rPr lang="en-US" sz="2400" dirty="0">
                <a:latin typeface="Times New Roman" panose="02020603050405020304" pitchFamily="18" charset="0"/>
                <a:cs typeface="Times New Roman" panose="02020603050405020304" pitchFamily="18" charset="0"/>
              </a:rPr>
              <a:t>Philo, </a:t>
            </a:r>
            <a:r>
              <a:rPr lang="en-US" sz="2400" i="1" dirty="0">
                <a:latin typeface="Times New Roman" panose="02020603050405020304" pitchFamily="18" charset="0"/>
                <a:cs typeface="Times New Roman" panose="02020603050405020304" pitchFamily="18" charset="0"/>
              </a:rPr>
              <a:t>On Husbandry </a:t>
            </a:r>
            <a:r>
              <a:rPr lang="en-US" sz="2400" dirty="0">
                <a:latin typeface="Times New Roman" panose="02020603050405020304" pitchFamily="18" charset="0"/>
                <a:cs typeface="Times New Roman" panose="02020603050405020304" pitchFamily="18" charset="0"/>
              </a:rPr>
              <a:t>8:36-38.</a:t>
            </a:r>
          </a:p>
        </p:txBody>
      </p:sp>
      <p:sp>
        <p:nvSpPr>
          <p:cNvPr id="9" name="Title 1">
            <a:extLst>
              <a:ext uri="{FF2B5EF4-FFF2-40B4-BE49-F238E27FC236}">
                <a16:creationId xmlns:a16="http://schemas.microsoft.com/office/drawing/2014/main" id="{53A32153-A6D7-2F47-B958-029EE14BE27A}"/>
              </a:ext>
            </a:extLst>
          </p:cNvPr>
          <p:cNvSpPr txBox="1">
            <a:spLocks/>
          </p:cNvSpPr>
          <p:nvPr/>
        </p:nvSpPr>
        <p:spPr>
          <a:xfrm>
            <a:off x="4775200" y="4443511"/>
            <a:ext cx="4216400" cy="2349500"/>
          </a:xfrm>
          <a:prstGeom prst="rect">
            <a:avLst/>
          </a:prstGeom>
        </p:spPr>
        <p:txBody>
          <a:bodyPr vert="horz" lIns="91440" tIns="45720" rIns="91440" bIns="45720" rtlCol="0" anchor="t">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901700" indent="-901700" algn="l"/>
            <a:r>
              <a:rPr lang="en-US" sz="2400" dirty="0">
                <a:latin typeface="Times New Roman" panose="02020603050405020304" pitchFamily="18" charset="0"/>
                <a:cs typeface="Times New Roman" panose="02020603050405020304" pitchFamily="18" charset="0"/>
              </a:rPr>
              <a:t>Philo. </a:t>
            </a:r>
            <a:r>
              <a:rPr lang="en-US" sz="2400" i="1" dirty="0">
                <a:latin typeface="Times New Roman" panose="02020603050405020304" pitchFamily="18" charset="0"/>
                <a:cs typeface="Times New Roman" panose="02020603050405020304" pitchFamily="18" charset="0"/>
              </a:rPr>
              <a:t>Readings from the First-Century World</a:t>
            </a:r>
            <a:r>
              <a:rPr lang="en-US" sz="2400" dirty="0">
                <a:latin typeface="Times New Roman" panose="02020603050405020304" pitchFamily="18" charset="0"/>
                <a:cs typeface="Times New Roman" panose="02020603050405020304" pitchFamily="18" charset="0"/>
              </a:rPr>
              <a:t>. Eds. Walter A. Elwell and Robert W. Yarbrough. Grand Rapids, MI: Baker, 1998.</a:t>
            </a:r>
          </a:p>
        </p:txBody>
      </p:sp>
      <p:pic>
        <p:nvPicPr>
          <p:cNvPr id="10" name="Picture 6" descr="http://www.clker.com/cliparts/2/k/n/l/C/Q/transparent-green-checkmark-md.png">
            <a:extLst>
              <a:ext uri="{FF2B5EF4-FFF2-40B4-BE49-F238E27FC236}">
                <a16:creationId xmlns:a16="http://schemas.microsoft.com/office/drawing/2014/main" id="{BDF8F512-CD4A-624D-ABBB-8910AD056CD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04215" y="830859"/>
            <a:ext cx="700617" cy="730116"/>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6" descr="http://www.clker.com/cliparts/2/k/n/l/C/Q/transparent-green-checkmark-md.png">
            <a:extLst>
              <a:ext uri="{FF2B5EF4-FFF2-40B4-BE49-F238E27FC236}">
                <a16:creationId xmlns:a16="http://schemas.microsoft.com/office/drawing/2014/main" id="{6F854297-EF15-B140-93E6-0BD3BF3FF93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0355" y="3247098"/>
            <a:ext cx="700617" cy="730116"/>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6" descr="http://www.clker.com/cliparts/2/k/n/l/C/Q/transparent-green-checkmark-md.png">
            <a:extLst>
              <a:ext uri="{FF2B5EF4-FFF2-40B4-BE49-F238E27FC236}">
                <a16:creationId xmlns:a16="http://schemas.microsoft.com/office/drawing/2014/main" id="{F6A20FE7-FA2B-D242-B54F-41A03A8F737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04215" y="5052481"/>
            <a:ext cx="700617" cy="7301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24933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down)">
                                      <p:cBhvr>
                                        <p:cTn id="7" dur="580">
                                          <p:stCondLst>
                                            <p:cond delay="0"/>
                                          </p:stCondLst>
                                        </p:cTn>
                                        <p:tgtEl>
                                          <p:spTgt spid="10"/>
                                        </p:tgtEl>
                                      </p:cBhvr>
                                    </p:animEffect>
                                    <p:anim calcmode="lin" valueType="num">
                                      <p:cBhvr>
                                        <p:cTn id="8" dur="1822" tmFilter="0,0; 0.14,0.36; 0.43,0.73; 0.71,0.91; 1.0,1.0">
                                          <p:stCondLst>
                                            <p:cond delay="0"/>
                                          </p:stCondLst>
                                        </p:cTn>
                                        <p:tgtEl>
                                          <p:spTgt spid="10"/>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10"/>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10"/>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10"/>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10"/>
                                        </p:tgtEl>
                                        <p:attrNameLst>
                                          <p:attrName>ppt_y</p:attrName>
                                        </p:attrNameLst>
                                      </p:cBhvr>
                                      <p:tavLst>
                                        <p:tav tm="0" fmla="#ppt_y-sin(pi*$)/81">
                                          <p:val>
                                            <p:fltVal val="0"/>
                                          </p:val>
                                        </p:tav>
                                        <p:tav tm="100000">
                                          <p:val>
                                            <p:fltVal val="1"/>
                                          </p:val>
                                        </p:tav>
                                      </p:tavLst>
                                    </p:anim>
                                    <p:animScale>
                                      <p:cBhvr>
                                        <p:cTn id="13" dur="26">
                                          <p:stCondLst>
                                            <p:cond delay="650"/>
                                          </p:stCondLst>
                                        </p:cTn>
                                        <p:tgtEl>
                                          <p:spTgt spid="10"/>
                                        </p:tgtEl>
                                      </p:cBhvr>
                                      <p:to x="100000" y="60000"/>
                                    </p:animScale>
                                    <p:animScale>
                                      <p:cBhvr>
                                        <p:cTn id="14" dur="166" decel="50000">
                                          <p:stCondLst>
                                            <p:cond delay="676"/>
                                          </p:stCondLst>
                                        </p:cTn>
                                        <p:tgtEl>
                                          <p:spTgt spid="10"/>
                                        </p:tgtEl>
                                      </p:cBhvr>
                                      <p:to x="100000" y="100000"/>
                                    </p:animScale>
                                    <p:animScale>
                                      <p:cBhvr>
                                        <p:cTn id="15" dur="26">
                                          <p:stCondLst>
                                            <p:cond delay="1312"/>
                                          </p:stCondLst>
                                        </p:cTn>
                                        <p:tgtEl>
                                          <p:spTgt spid="10"/>
                                        </p:tgtEl>
                                      </p:cBhvr>
                                      <p:to x="100000" y="80000"/>
                                    </p:animScale>
                                    <p:animScale>
                                      <p:cBhvr>
                                        <p:cTn id="16" dur="166" decel="50000">
                                          <p:stCondLst>
                                            <p:cond delay="1338"/>
                                          </p:stCondLst>
                                        </p:cTn>
                                        <p:tgtEl>
                                          <p:spTgt spid="10"/>
                                        </p:tgtEl>
                                      </p:cBhvr>
                                      <p:to x="100000" y="100000"/>
                                    </p:animScale>
                                    <p:animScale>
                                      <p:cBhvr>
                                        <p:cTn id="17" dur="26">
                                          <p:stCondLst>
                                            <p:cond delay="1642"/>
                                          </p:stCondLst>
                                        </p:cTn>
                                        <p:tgtEl>
                                          <p:spTgt spid="10"/>
                                        </p:tgtEl>
                                      </p:cBhvr>
                                      <p:to x="100000" y="90000"/>
                                    </p:animScale>
                                    <p:animScale>
                                      <p:cBhvr>
                                        <p:cTn id="18" dur="166" decel="50000">
                                          <p:stCondLst>
                                            <p:cond delay="1668"/>
                                          </p:stCondLst>
                                        </p:cTn>
                                        <p:tgtEl>
                                          <p:spTgt spid="10"/>
                                        </p:tgtEl>
                                      </p:cBhvr>
                                      <p:to x="100000" y="100000"/>
                                    </p:animScale>
                                    <p:animScale>
                                      <p:cBhvr>
                                        <p:cTn id="19" dur="26">
                                          <p:stCondLst>
                                            <p:cond delay="1808"/>
                                          </p:stCondLst>
                                        </p:cTn>
                                        <p:tgtEl>
                                          <p:spTgt spid="10"/>
                                        </p:tgtEl>
                                      </p:cBhvr>
                                      <p:to x="100000" y="95000"/>
                                    </p:animScale>
                                    <p:animScale>
                                      <p:cBhvr>
                                        <p:cTn id="20" dur="166" decel="50000">
                                          <p:stCondLst>
                                            <p:cond delay="1834"/>
                                          </p:stCondLst>
                                        </p:cTn>
                                        <p:tgtEl>
                                          <p:spTgt spid="10"/>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nodeType="clickEffect">
                                  <p:stCondLst>
                                    <p:cond delay="0"/>
                                  </p:stCondLst>
                                  <p:childTnLst>
                                    <p:set>
                                      <p:cBhvr>
                                        <p:cTn id="24" dur="1" fill="hold">
                                          <p:stCondLst>
                                            <p:cond delay="0"/>
                                          </p:stCondLst>
                                        </p:cTn>
                                        <p:tgtEl>
                                          <p:spTgt spid="11"/>
                                        </p:tgtEl>
                                        <p:attrNameLst>
                                          <p:attrName>style.visibility</p:attrName>
                                        </p:attrNameLst>
                                      </p:cBhvr>
                                      <p:to>
                                        <p:strVal val="visible"/>
                                      </p:to>
                                    </p:set>
                                    <p:animEffect transition="in" filter="wipe(down)">
                                      <p:cBhvr>
                                        <p:cTn id="25" dur="580">
                                          <p:stCondLst>
                                            <p:cond delay="0"/>
                                          </p:stCondLst>
                                        </p:cTn>
                                        <p:tgtEl>
                                          <p:spTgt spid="11"/>
                                        </p:tgtEl>
                                      </p:cBhvr>
                                    </p:animEffect>
                                    <p:anim calcmode="lin" valueType="num">
                                      <p:cBhvr>
                                        <p:cTn id="26" dur="1822" tmFilter="0,0; 0.14,0.36; 0.43,0.73; 0.71,0.91; 1.0,1.0">
                                          <p:stCondLst>
                                            <p:cond delay="0"/>
                                          </p:stCondLst>
                                        </p:cTn>
                                        <p:tgtEl>
                                          <p:spTgt spid="11"/>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11"/>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11"/>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11"/>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11"/>
                                        </p:tgtEl>
                                        <p:attrNameLst>
                                          <p:attrName>ppt_y</p:attrName>
                                        </p:attrNameLst>
                                      </p:cBhvr>
                                      <p:tavLst>
                                        <p:tav tm="0" fmla="#ppt_y-sin(pi*$)/81">
                                          <p:val>
                                            <p:fltVal val="0"/>
                                          </p:val>
                                        </p:tav>
                                        <p:tav tm="100000">
                                          <p:val>
                                            <p:fltVal val="1"/>
                                          </p:val>
                                        </p:tav>
                                      </p:tavLst>
                                    </p:anim>
                                    <p:animScale>
                                      <p:cBhvr>
                                        <p:cTn id="31" dur="26">
                                          <p:stCondLst>
                                            <p:cond delay="650"/>
                                          </p:stCondLst>
                                        </p:cTn>
                                        <p:tgtEl>
                                          <p:spTgt spid="11"/>
                                        </p:tgtEl>
                                      </p:cBhvr>
                                      <p:to x="100000" y="60000"/>
                                    </p:animScale>
                                    <p:animScale>
                                      <p:cBhvr>
                                        <p:cTn id="32" dur="166" decel="50000">
                                          <p:stCondLst>
                                            <p:cond delay="676"/>
                                          </p:stCondLst>
                                        </p:cTn>
                                        <p:tgtEl>
                                          <p:spTgt spid="11"/>
                                        </p:tgtEl>
                                      </p:cBhvr>
                                      <p:to x="100000" y="100000"/>
                                    </p:animScale>
                                    <p:animScale>
                                      <p:cBhvr>
                                        <p:cTn id="33" dur="26">
                                          <p:stCondLst>
                                            <p:cond delay="1312"/>
                                          </p:stCondLst>
                                        </p:cTn>
                                        <p:tgtEl>
                                          <p:spTgt spid="11"/>
                                        </p:tgtEl>
                                      </p:cBhvr>
                                      <p:to x="100000" y="80000"/>
                                    </p:animScale>
                                    <p:animScale>
                                      <p:cBhvr>
                                        <p:cTn id="34" dur="166" decel="50000">
                                          <p:stCondLst>
                                            <p:cond delay="1338"/>
                                          </p:stCondLst>
                                        </p:cTn>
                                        <p:tgtEl>
                                          <p:spTgt spid="11"/>
                                        </p:tgtEl>
                                      </p:cBhvr>
                                      <p:to x="100000" y="100000"/>
                                    </p:animScale>
                                    <p:animScale>
                                      <p:cBhvr>
                                        <p:cTn id="35" dur="26">
                                          <p:stCondLst>
                                            <p:cond delay="1642"/>
                                          </p:stCondLst>
                                        </p:cTn>
                                        <p:tgtEl>
                                          <p:spTgt spid="11"/>
                                        </p:tgtEl>
                                      </p:cBhvr>
                                      <p:to x="100000" y="90000"/>
                                    </p:animScale>
                                    <p:animScale>
                                      <p:cBhvr>
                                        <p:cTn id="36" dur="166" decel="50000">
                                          <p:stCondLst>
                                            <p:cond delay="1668"/>
                                          </p:stCondLst>
                                        </p:cTn>
                                        <p:tgtEl>
                                          <p:spTgt spid="11"/>
                                        </p:tgtEl>
                                      </p:cBhvr>
                                      <p:to x="100000" y="100000"/>
                                    </p:animScale>
                                    <p:animScale>
                                      <p:cBhvr>
                                        <p:cTn id="37" dur="26">
                                          <p:stCondLst>
                                            <p:cond delay="1808"/>
                                          </p:stCondLst>
                                        </p:cTn>
                                        <p:tgtEl>
                                          <p:spTgt spid="11"/>
                                        </p:tgtEl>
                                      </p:cBhvr>
                                      <p:to x="100000" y="95000"/>
                                    </p:animScale>
                                    <p:animScale>
                                      <p:cBhvr>
                                        <p:cTn id="38" dur="166" decel="50000">
                                          <p:stCondLst>
                                            <p:cond delay="1834"/>
                                          </p:stCondLst>
                                        </p:cTn>
                                        <p:tgtEl>
                                          <p:spTgt spid="11"/>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nodeType="clickEffect">
                                  <p:stCondLst>
                                    <p:cond delay="0"/>
                                  </p:stCondLst>
                                  <p:childTnLst>
                                    <p:set>
                                      <p:cBhvr>
                                        <p:cTn id="42" dur="1" fill="hold">
                                          <p:stCondLst>
                                            <p:cond delay="0"/>
                                          </p:stCondLst>
                                        </p:cTn>
                                        <p:tgtEl>
                                          <p:spTgt spid="12"/>
                                        </p:tgtEl>
                                        <p:attrNameLst>
                                          <p:attrName>style.visibility</p:attrName>
                                        </p:attrNameLst>
                                      </p:cBhvr>
                                      <p:to>
                                        <p:strVal val="visible"/>
                                      </p:to>
                                    </p:set>
                                    <p:animEffect transition="in" filter="wipe(down)">
                                      <p:cBhvr>
                                        <p:cTn id="43" dur="580">
                                          <p:stCondLst>
                                            <p:cond delay="0"/>
                                          </p:stCondLst>
                                        </p:cTn>
                                        <p:tgtEl>
                                          <p:spTgt spid="12"/>
                                        </p:tgtEl>
                                      </p:cBhvr>
                                    </p:animEffect>
                                    <p:anim calcmode="lin" valueType="num">
                                      <p:cBhvr>
                                        <p:cTn id="44" dur="1822" tmFilter="0,0; 0.14,0.36; 0.43,0.73; 0.71,0.91; 1.0,1.0">
                                          <p:stCondLst>
                                            <p:cond delay="0"/>
                                          </p:stCondLst>
                                        </p:cTn>
                                        <p:tgtEl>
                                          <p:spTgt spid="12"/>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12"/>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12"/>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12"/>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12"/>
                                        </p:tgtEl>
                                        <p:attrNameLst>
                                          <p:attrName>ppt_y</p:attrName>
                                        </p:attrNameLst>
                                      </p:cBhvr>
                                      <p:tavLst>
                                        <p:tav tm="0" fmla="#ppt_y-sin(pi*$)/81">
                                          <p:val>
                                            <p:fltVal val="0"/>
                                          </p:val>
                                        </p:tav>
                                        <p:tav tm="100000">
                                          <p:val>
                                            <p:fltVal val="1"/>
                                          </p:val>
                                        </p:tav>
                                      </p:tavLst>
                                    </p:anim>
                                    <p:animScale>
                                      <p:cBhvr>
                                        <p:cTn id="49" dur="26">
                                          <p:stCondLst>
                                            <p:cond delay="650"/>
                                          </p:stCondLst>
                                        </p:cTn>
                                        <p:tgtEl>
                                          <p:spTgt spid="12"/>
                                        </p:tgtEl>
                                      </p:cBhvr>
                                      <p:to x="100000" y="60000"/>
                                    </p:animScale>
                                    <p:animScale>
                                      <p:cBhvr>
                                        <p:cTn id="50" dur="166" decel="50000">
                                          <p:stCondLst>
                                            <p:cond delay="676"/>
                                          </p:stCondLst>
                                        </p:cTn>
                                        <p:tgtEl>
                                          <p:spTgt spid="12"/>
                                        </p:tgtEl>
                                      </p:cBhvr>
                                      <p:to x="100000" y="100000"/>
                                    </p:animScale>
                                    <p:animScale>
                                      <p:cBhvr>
                                        <p:cTn id="51" dur="26">
                                          <p:stCondLst>
                                            <p:cond delay="1312"/>
                                          </p:stCondLst>
                                        </p:cTn>
                                        <p:tgtEl>
                                          <p:spTgt spid="12"/>
                                        </p:tgtEl>
                                      </p:cBhvr>
                                      <p:to x="100000" y="80000"/>
                                    </p:animScale>
                                    <p:animScale>
                                      <p:cBhvr>
                                        <p:cTn id="52" dur="166" decel="50000">
                                          <p:stCondLst>
                                            <p:cond delay="1338"/>
                                          </p:stCondLst>
                                        </p:cTn>
                                        <p:tgtEl>
                                          <p:spTgt spid="12"/>
                                        </p:tgtEl>
                                      </p:cBhvr>
                                      <p:to x="100000" y="100000"/>
                                    </p:animScale>
                                    <p:animScale>
                                      <p:cBhvr>
                                        <p:cTn id="53" dur="26">
                                          <p:stCondLst>
                                            <p:cond delay="1642"/>
                                          </p:stCondLst>
                                        </p:cTn>
                                        <p:tgtEl>
                                          <p:spTgt spid="12"/>
                                        </p:tgtEl>
                                      </p:cBhvr>
                                      <p:to x="100000" y="90000"/>
                                    </p:animScale>
                                    <p:animScale>
                                      <p:cBhvr>
                                        <p:cTn id="54" dur="166" decel="50000">
                                          <p:stCondLst>
                                            <p:cond delay="1668"/>
                                          </p:stCondLst>
                                        </p:cTn>
                                        <p:tgtEl>
                                          <p:spTgt spid="12"/>
                                        </p:tgtEl>
                                      </p:cBhvr>
                                      <p:to x="100000" y="100000"/>
                                    </p:animScale>
                                    <p:animScale>
                                      <p:cBhvr>
                                        <p:cTn id="55" dur="26">
                                          <p:stCondLst>
                                            <p:cond delay="1808"/>
                                          </p:stCondLst>
                                        </p:cTn>
                                        <p:tgtEl>
                                          <p:spTgt spid="12"/>
                                        </p:tgtEl>
                                      </p:cBhvr>
                                      <p:to x="100000" y="95000"/>
                                    </p:animScale>
                                    <p:animScale>
                                      <p:cBhvr>
                                        <p:cTn id="56" dur="166" decel="50000">
                                          <p:stCondLst>
                                            <p:cond delay="1834"/>
                                          </p:stCondLst>
                                        </p:cTn>
                                        <p:tgtEl>
                                          <p:spTgt spid="12"/>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660400"/>
          </a:xfrm>
          <a:gradFill>
            <a:gsLst>
              <a:gs pos="0">
                <a:schemeClr val="tx1"/>
              </a:gs>
              <a:gs pos="100000">
                <a:srgbClr val="C00000"/>
              </a:gs>
            </a:gsLst>
            <a:lin ang="5400000" scaled="1"/>
          </a:gradFill>
        </p:spPr>
        <p:txBody>
          <a:bodyPr vert="horz" lIns="91440" tIns="45720" rIns="91440" bIns="45720" rtlCol="0" anchor="ctr">
            <a:noAutofit/>
          </a:bodyPr>
          <a:lstStyle/>
          <a:p>
            <a:r>
              <a:rPr lang="en-US" sz="2800" b="1">
                <a:solidFill>
                  <a:schemeClr val="bg1"/>
                </a:solidFill>
              </a:rPr>
              <a:t>5: Greek Lexicon with BibleWorks Greek Font (WS 5.24)</a:t>
            </a:r>
          </a:p>
        </p:txBody>
      </p:sp>
      <p:sp>
        <p:nvSpPr>
          <p:cNvPr id="4" name="Title 1"/>
          <p:cNvSpPr txBox="1">
            <a:spLocks/>
          </p:cNvSpPr>
          <p:nvPr/>
        </p:nvSpPr>
        <p:spPr>
          <a:xfrm>
            <a:off x="355600" y="914400"/>
            <a:ext cx="4216400" cy="866966"/>
          </a:xfrm>
          <a:prstGeom prst="rect">
            <a:avLst/>
          </a:prstGeom>
        </p:spPr>
        <p:txBody>
          <a:bodyPr vert="horz" lIns="91440" tIns="45720" rIns="91440" bIns="45720" rtlCol="0" anchor="t">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indent="901700" algn="l"/>
            <a:r>
              <a:rPr lang="en-US" sz="2400" baseline="30000" dirty="0">
                <a:latin typeface="Times New Roman" panose="02020603050405020304" pitchFamily="18" charset="0"/>
                <a:cs typeface="Times New Roman" panose="02020603050405020304" pitchFamily="18" charset="0"/>
              </a:rPr>
              <a:t>1</a:t>
            </a:r>
            <a:r>
              <a:rPr lang="el-GR" sz="2400"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a:t>
            </a:r>
            <a:r>
              <a:rPr lang="en-US" sz="2400" dirty="0">
                <a:latin typeface="Bwgrki" panose="02000400000000000000" pitchFamily="2" charset="0"/>
                <a:cs typeface="Times New Roman" panose="02020603050405020304" pitchFamily="18" charset="0"/>
              </a:rPr>
              <a:t>poiki,loj</a:t>
            </a:r>
            <a:r>
              <a:rPr lang="en-US" sz="2400" dirty="0">
                <a:latin typeface="Times New Roman" panose="02020603050405020304" pitchFamily="18" charset="0"/>
                <a:cs typeface="Times New Roman" panose="02020603050405020304" pitchFamily="18" charset="0"/>
              </a:rPr>
              <a:t>," BDAG 683.</a:t>
            </a:r>
            <a:endParaRPr lang="en-SG" sz="2400" dirty="0">
              <a:latin typeface="Times New Roman" panose="02020603050405020304" pitchFamily="18" charset="0"/>
              <a:cs typeface="Times New Roman" panose="02020603050405020304" pitchFamily="18" charset="0"/>
            </a:endParaRPr>
          </a:p>
        </p:txBody>
      </p:sp>
      <p:sp>
        <p:nvSpPr>
          <p:cNvPr id="5" name="Title 1"/>
          <p:cNvSpPr txBox="1">
            <a:spLocks/>
          </p:cNvSpPr>
          <p:nvPr/>
        </p:nvSpPr>
        <p:spPr>
          <a:xfrm>
            <a:off x="355600" y="1871131"/>
            <a:ext cx="4216400" cy="541869"/>
          </a:xfrm>
          <a:prstGeom prst="rect">
            <a:avLst/>
          </a:prstGeom>
        </p:spPr>
        <p:txBody>
          <a:bodyPr vert="horz" lIns="91440" tIns="45720" rIns="91440" bIns="45720" rtlCol="0" anchor="t">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indent="901700" algn="l"/>
            <a:r>
              <a:rPr lang="en-US" sz="2400" baseline="30000" dirty="0">
                <a:latin typeface="Times New Roman" panose="02020603050405020304" pitchFamily="18" charset="0"/>
                <a:cs typeface="Times New Roman" panose="02020603050405020304" pitchFamily="18" charset="0"/>
              </a:rPr>
              <a:t>5</a:t>
            </a:r>
            <a:r>
              <a:rPr lang="en-US" sz="2400" dirty="0">
                <a:latin typeface="Times New Roman" panose="02020603050405020304" pitchFamily="18" charset="0"/>
                <a:cs typeface="Times New Roman" panose="02020603050405020304" pitchFamily="18" charset="0"/>
              </a:rPr>
              <a:t> BDAG 683.</a:t>
            </a:r>
          </a:p>
        </p:txBody>
      </p:sp>
      <p:sp>
        <p:nvSpPr>
          <p:cNvPr id="6" name="Title 1"/>
          <p:cNvSpPr txBox="1">
            <a:spLocks/>
          </p:cNvSpPr>
          <p:nvPr/>
        </p:nvSpPr>
        <p:spPr>
          <a:xfrm>
            <a:off x="355600" y="2658532"/>
            <a:ext cx="4216400" cy="3869266"/>
          </a:xfrm>
          <a:prstGeom prst="rect">
            <a:avLst/>
          </a:prstGeom>
        </p:spPr>
        <p:txBody>
          <a:bodyPr vert="horz" lIns="91440" tIns="45720" rIns="91440" bIns="45720" rtlCol="0" anchor="t">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896938" indent="-896938" algn="l"/>
            <a:r>
              <a:rPr lang="en-US" sz="2400" dirty="0">
                <a:latin typeface="Times New Roman" panose="02020603050405020304" pitchFamily="18" charset="0"/>
                <a:cs typeface="Times New Roman" panose="02020603050405020304" pitchFamily="18" charset="0"/>
              </a:rPr>
              <a:t>Bauer, W., F. W. Danker, W. F. Arndt, and F. W. Gingrich. </a:t>
            </a:r>
            <a:r>
              <a:rPr lang="en-US" sz="2400" i="1" dirty="0">
                <a:latin typeface="Times New Roman" panose="02020603050405020304" pitchFamily="18" charset="0"/>
                <a:cs typeface="Times New Roman" panose="02020603050405020304" pitchFamily="18" charset="0"/>
              </a:rPr>
              <a:t>A Greek-English Lexicon of the New Testament and Other Early Christian Literature.</a:t>
            </a:r>
            <a:r>
              <a:rPr lang="en-US" sz="2400" dirty="0">
                <a:latin typeface="Times New Roman" panose="02020603050405020304" pitchFamily="18" charset="0"/>
                <a:cs typeface="Times New Roman" panose="02020603050405020304" pitchFamily="18" charset="0"/>
              </a:rPr>
              <a:t> 2d ed. Chicago, 1979.</a:t>
            </a:r>
            <a:endParaRPr lang="en-SG" sz="2400" dirty="0">
              <a:latin typeface="Times New Roman" panose="02020603050405020304" pitchFamily="18" charset="0"/>
              <a:cs typeface="Times New Roman" panose="02020603050405020304" pitchFamily="18" charset="0"/>
            </a:endParaRPr>
          </a:p>
        </p:txBody>
      </p:sp>
      <p:sp>
        <p:nvSpPr>
          <p:cNvPr id="7" name="Title 1">
            <a:extLst>
              <a:ext uri="{FF2B5EF4-FFF2-40B4-BE49-F238E27FC236}">
                <a16:creationId xmlns:a16="http://schemas.microsoft.com/office/drawing/2014/main" id="{96EE000A-D005-B544-BCA7-41D9A5286652}"/>
              </a:ext>
            </a:extLst>
          </p:cNvPr>
          <p:cNvSpPr txBox="1">
            <a:spLocks/>
          </p:cNvSpPr>
          <p:nvPr/>
        </p:nvSpPr>
        <p:spPr>
          <a:xfrm>
            <a:off x="4809067" y="914400"/>
            <a:ext cx="4216400" cy="866966"/>
          </a:xfrm>
          <a:prstGeom prst="rect">
            <a:avLst/>
          </a:prstGeom>
        </p:spPr>
        <p:txBody>
          <a:bodyPr vert="horz" lIns="91440" tIns="45720" rIns="91440" bIns="45720" rtlCol="0" anchor="t">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indent="901700" algn="l"/>
            <a:r>
              <a:rPr lang="en-US" sz="2400" baseline="30000" dirty="0">
                <a:latin typeface="Times New Roman" panose="02020603050405020304" pitchFamily="18" charset="0"/>
                <a:cs typeface="Times New Roman" panose="02020603050405020304" pitchFamily="18" charset="0"/>
              </a:rPr>
              <a:t>1</a:t>
            </a:r>
            <a:r>
              <a:rPr lang="el-GR" sz="2400" dirty="0">
                <a:latin typeface="Times New Roman" panose="02020603050405020304" pitchFamily="18" charset="0"/>
                <a:cs typeface="Times New Roman" panose="02020603050405020304" pitchFamily="18" charset="0"/>
              </a:rPr>
              <a:t> </a:t>
            </a:r>
            <a:r>
              <a:rPr lang="en-US" sz="2400" dirty="0" err="1">
                <a:latin typeface="Bwgrki" panose="02000400000000000000" pitchFamily="2" charset="0"/>
                <a:cs typeface="Times New Roman" panose="02020603050405020304" pitchFamily="18" charset="0"/>
              </a:rPr>
              <a:t>poiki,loj</a:t>
            </a:r>
            <a:r>
              <a:rPr lang="en-US" sz="2400" dirty="0">
                <a:latin typeface="Times New Roman" panose="02020603050405020304" pitchFamily="18" charset="0"/>
                <a:cs typeface="Times New Roman" panose="02020603050405020304" pitchFamily="18" charset="0"/>
              </a:rPr>
              <a:t>, BDAG 683.</a:t>
            </a:r>
            <a:endParaRPr lang="en-SG" sz="2400" dirty="0">
              <a:latin typeface="Times New Roman" panose="02020603050405020304" pitchFamily="18" charset="0"/>
              <a:cs typeface="Times New Roman" panose="02020603050405020304" pitchFamily="18" charset="0"/>
            </a:endParaRPr>
          </a:p>
          <a:p>
            <a:pPr indent="901700" algn="l"/>
            <a:endParaRPr lang="en-US" sz="2400" dirty="0">
              <a:latin typeface="Times New Roman" panose="02020603050405020304" pitchFamily="18" charset="0"/>
              <a:cs typeface="Times New Roman" panose="02020603050405020304" pitchFamily="18" charset="0"/>
            </a:endParaRPr>
          </a:p>
        </p:txBody>
      </p:sp>
      <p:sp>
        <p:nvSpPr>
          <p:cNvPr id="8" name="Title 1">
            <a:extLst>
              <a:ext uri="{FF2B5EF4-FFF2-40B4-BE49-F238E27FC236}">
                <a16:creationId xmlns:a16="http://schemas.microsoft.com/office/drawing/2014/main" id="{799009B9-C734-4B40-B349-4ED80060D244}"/>
              </a:ext>
            </a:extLst>
          </p:cNvPr>
          <p:cNvSpPr txBox="1">
            <a:spLocks/>
          </p:cNvSpPr>
          <p:nvPr/>
        </p:nvSpPr>
        <p:spPr>
          <a:xfrm>
            <a:off x="4809067" y="1871131"/>
            <a:ext cx="4216400" cy="541869"/>
          </a:xfrm>
          <a:prstGeom prst="rect">
            <a:avLst/>
          </a:prstGeom>
        </p:spPr>
        <p:txBody>
          <a:bodyPr vert="horz" lIns="91440" tIns="45720" rIns="91440" bIns="45720" rtlCol="0" anchor="t">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indent="901700" algn="l"/>
            <a:r>
              <a:rPr lang="en-US" sz="2400" baseline="30000" dirty="0">
                <a:latin typeface="Times New Roman" panose="02020603050405020304" pitchFamily="18" charset="0"/>
                <a:cs typeface="Times New Roman" panose="02020603050405020304" pitchFamily="18" charset="0"/>
              </a:rPr>
              <a:t>5</a:t>
            </a:r>
            <a:r>
              <a:rPr lang="en-US" sz="2400" dirty="0">
                <a:latin typeface="Times New Roman" panose="02020603050405020304" pitchFamily="18" charset="0"/>
                <a:cs typeface="Times New Roman" panose="02020603050405020304" pitchFamily="18" charset="0"/>
              </a:rPr>
              <a:t> BDAG, 683.</a:t>
            </a:r>
          </a:p>
        </p:txBody>
      </p:sp>
      <p:sp>
        <p:nvSpPr>
          <p:cNvPr id="9" name="Title 1">
            <a:extLst>
              <a:ext uri="{FF2B5EF4-FFF2-40B4-BE49-F238E27FC236}">
                <a16:creationId xmlns:a16="http://schemas.microsoft.com/office/drawing/2014/main" id="{748DF43E-B1C3-5E45-8B70-F7633557518A}"/>
              </a:ext>
            </a:extLst>
          </p:cNvPr>
          <p:cNvSpPr txBox="1">
            <a:spLocks/>
          </p:cNvSpPr>
          <p:nvPr/>
        </p:nvSpPr>
        <p:spPr>
          <a:xfrm>
            <a:off x="4809067" y="2658532"/>
            <a:ext cx="4216400" cy="3869266"/>
          </a:xfrm>
          <a:prstGeom prst="rect">
            <a:avLst/>
          </a:prstGeom>
        </p:spPr>
        <p:txBody>
          <a:bodyPr vert="horz" lIns="91440" tIns="45720" rIns="91440" bIns="45720" rtlCol="0" anchor="t">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896938" indent="-896938" algn="l"/>
            <a:r>
              <a:rPr lang="en-US" sz="2400" dirty="0">
                <a:latin typeface="Times New Roman" panose="02020603050405020304" pitchFamily="18" charset="0"/>
                <a:cs typeface="Times New Roman" panose="02020603050405020304" pitchFamily="18" charset="0"/>
              </a:rPr>
              <a:t>Bauer, W., F. W. Danker, W. F. Arndt, and F. W. Gingrich. </a:t>
            </a:r>
            <a:r>
              <a:rPr lang="en-US" sz="2400" i="1" dirty="0">
                <a:latin typeface="Times New Roman" panose="02020603050405020304" pitchFamily="18" charset="0"/>
                <a:cs typeface="Times New Roman" panose="02020603050405020304" pitchFamily="18" charset="0"/>
              </a:rPr>
              <a:t>A Greek-English Lexicon of the New Testament and Other Early Christian Literature.</a:t>
            </a:r>
            <a:r>
              <a:rPr lang="en-US" sz="2400" dirty="0">
                <a:latin typeface="Times New Roman" panose="02020603050405020304" pitchFamily="18" charset="0"/>
                <a:cs typeface="Times New Roman" panose="02020603050405020304" pitchFamily="18" charset="0"/>
              </a:rPr>
              <a:t> 2d ed. Chicago: University of Chicago Press, 1979.</a:t>
            </a:r>
            <a:endParaRPr lang="en-SG" sz="2400" dirty="0">
              <a:latin typeface="Times New Roman" panose="02020603050405020304" pitchFamily="18" charset="0"/>
              <a:cs typeface="Times New Roman" panose="02020603050405020304" pitchFamily="18" charset="0"/>
            </a:endParaRPr>
          </a:p>
        </p:txBody>
      </p:sp>
      <p:pic>
        <p:nvPicPr>
          <p:cNvPr id="10" name="Picture 6" descr="http://www.clker.com/cliparts/2/k/n/l/C/Q/transparent-green-checkmark-md.png">
            <a:extLst>
              <a:ext uri="{FF2B5EF4-FFF2-40B4-BE49-F238E27FC236}">
                <a16:creationId xmlns:a16="http://schemas.microsoft.com/office/drawing/2014/main" id="{DC6B96E2-C4E8-5045-94C9-B4DC8ADC0C6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0355" y="810682"/>
            <a:ext cx="700617" cy="730116"/>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6" descr="http://www.clker.com/cliparts/2/k/n/l/C/Q/transparent-green-checkmark-md.png">
            <a:extLst>
              <a:ext uri="{FF2B5EF4-FFF2-40B4-BE49-F238E27FC236}">
                <a16:creationId xmlns:a16="http://schemas.microsoft.com/office/drawing/2014/main" id="{3CB3FD1D-BF25-C94E-BF5C-A514D0D8894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0355" y="1691079"/>
            <a:ext cx="700617" cy="730116"/>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6" descr="http://www.clker.com/cliparts/2/k/n/l/C/Q/transparent-green-checkmark-md.png">
            <a:extLst>
              <a:ext uri="{FF2B5EF4-FFF2-40B4-BE49-F238E27FC236}">
                <a16:creationId xmlns:a16="http://schemas.microsoft.com/office/drawing/2014/main" id="{F02501AE-75AF-A84F-886C-0A84F77CFA6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01168" y="3063942"/>
            <a:ext cx="700617" cy="7301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24933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down)">
                                      <p:cBhvr>
                                        <p:cTn id="7" dur="580">
                                          <p:stCondLst>
                                            <p:cond delay="0"/>
                                          </p:stCondLst>
                                        </p:cTn>
                                        <p:tgtEl>
                                          <p:spTgt spid="10"/>
                                        </p:tgtEl>
                                      </p:cBhvr>
                                    </p:animEffect>
                                    <p:anim calcmode="lin" valueType="num">
                                      <p:cBhvr>
                                        <p:cTn id="8" dur="1822" tmFilter="0,0; 0.14,0.36; 0.43,0.73; 0.71,0.91; 1.0,1.0">
                                          <p:stCondLst>
                                            <p:cond delay="0"/>
                                          </p:stCondLst>
                                        </p:cTn>
                                        <p:tgtEl>
                                          <p:spTgt spid="10"/>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10"/>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10"/>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10"/>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10"/>
                                        </p:tgtEl>
                                        <p:attrNameLst>
                                          <p:attrName>ppt_y</p:attrName>
                                        </p:attrNameLst>
                                      </p:cBhvr>
                                      <p:tavLst>
                                        <p:tav tm="0" fmla="#ppt_y-sin(pi*$)/81">
                                          <p:val>
                                            <p:fltVal val="0"/>
                                          </p:val>
                                        </p:tav>
                                        <p:tav tm="100000">
                                          <p:val>
                                            <p:fltVal val="1"/>
                                          </p:val>
                                        </p:tav>
                                      </p:tavLst>
                                    </p:anim>
                                    <p:animScale>
                                      <p:cBhvr>
                                        <p:cTn id="13" dur="26">
                                          <p:stCondLst>
                                            <p:cond delay="650"/>
                                          </p:stCondLst>
                                        </p:cTn>
                                        <p:tgtEl>
                                          <p:spTgt spid="10"/>
                                        </p:tgtEl>
                                      </p:cBhvr>
                                      <p:to x="100000" y="60000"/>
                                    </p:animScale>
                                    <p:animScale>
                                      <p:cBhvr>
                                        <p:cTn id="14" dur="166" decel="50000">
                                          <p:stCondLst>
                                            <p:cond delay="676"/>
                                          </p:stCondLst>
                                        </p:cTn>
                                        <p:tgtEl>
                                          <p:spTgt spid="10"/>
                                        </p:tgtEl>
                                      </p:cBhvr>
                                      <p:to x="100000" y="100000"/>
                                    </p:animScale>
                                    <p:animScale>
                                      <p:cBhvr>
                                        <p:cTn id="15" dur="26">
                                          <p:stCondLst>
                                            <p:cond delay="1312"/>
                                          </p:stCondLst>
                                        </p:cTn>
                                        <p:tgtEl>
                                          <p:spTgt spid="10"/>
                                        </p:tgtEl>
                                      </p:cBhvr>
                                      <p:to x="100000" y="80000"/>
                                    </p:animScale>
                                    <p:animScale>
                                      <p:cBhvr>
                                        <p:cTn id="16" dur="166" decel="50000">
                                          <p:stCondLst>
                                            <p:cond delay="1338"/>
                                          </p:stCondLst>
                                        </p:cTn>
                                        <p:tgtEl>
                                          <p:spTgt spid="10"/>
                                        </p:tgtEl>
                                      </p:cBhvr>
                                      <p:to x="100000" y="100000"/>
                                    </p:animScale>
                                    <p:animScale>
                                      <p:cBhvr>
                                        <p:cTn id="17" dur="26">
                                          <p:stCondLst>
                                            <p:cond delay="1642"/>
                                          </p:stCondLst>
                                        </p:cTn>
                                        <p:tgtEl>
                                          <p:spTgt spid="10"/>
                                        </p:tgtEl>
                                      </p:cBhvr>
                                      <p:to x="100000" y="90000"/>
                                    </p:animScale>
                                    <p:animScale>
                                      <p:cBhvr>
                                        <p:cTn id="18" dur="166" decel="50000">
                                          <p:stCondLst>
                                            <p:cond delay="1668"/>
                                          </p:stCondLst>
                                        </p:cTn>
                                        <p:tgtEl>
                                          <p:spTgt spid="10"/>
                                        </p:tgtEl>
                                      </p:cBhvr>
                                      <p:to x="100000" y="100000"/>
                                    </p:animScale>
                                    <p:animScale>
                                      <p:cBhvr>
                                        <p:cTn id="19" dur="26">
                                          <p:stCondLst>
                                            <p:cond delay="1808"/>
                                          </p:stCondLst>
                                        </p:cTn>
                                        <p:tgtEl>
                                          <p:spTgt spid="10"/>
                                        </p:tgtEl>
                                      </p:cBhvr>
                                      <p:to x="100000" y="95000"/>
                                    </p:animScale>
                                    <p:animScale>
                                      <p:cBhvr>
                                        <p:cTn id="20" dur="166" decel="50000">
                                          <p:stCondLst>
                                            <p:cond delay="1834"/>
                                          </p:stCondLst>
                                        </p:cTn>
                                        <p:tgtEl>
                                          <p:spTgt spid="10"/>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nodeType="clickEffect">
                                  <p:stCondLst>
                                    <p:cond delay="0"/>
                                  </p:stCondLst>
                                  <p:childTnLst>
                                    <p:set>
                                      <p:cBhvr>
                                        <p:cTn id="24" dur="1" fill="hold">
                                          <p:stCondLst>
                                            <p:cond delay="0"/>
                                          </p:stCondLst>
                                        </p:cTn>
                                        <p:tgtEl>
                                          <p:spTgt spid="11"/>
                                        </p:tgtEl>
                                        <p:attrNameLst>
                                          <p:attrName>style.visibility</p:attrName>
                                        </p:attrNameLst>
                                      </p:cBhvr>
                                      <p:to>
                                        <p:strVal val="visible"/>
                                      </p:to>
                                    </p:set>
                                    <p:animEffect transition="in" filter="wipe(down)">
                                      <p:cBhvr>
                                        <p:cTn id="25" dur="580">
                                          <p:stCondLst>
                                            <p:cond delay="0"/>
                                          </p:stCondLst>
                                        </p:cTn>
                                        <p:tgtEl>
                                          <p:spTgt spid="11"/>
                                        </p:tgtEl>
                                      </p:cBhvr>
                                    </p:animEffect>
                                    <p:anim calcmode="lin" valueType="num">
                                      <p:cBhvr>
                                        <p:cTn id="26" dur="1822" tmFilter="0,0; 0.14,0.36; 0.43,0.73; 0.71,0.91; 1.0,1.0">
                                          <p:stCondLst>
                                            <p:cond delay="0"/>
                                          </p:stCondLst>
                                        </p:cTn>
                                        <p:tgtEl>
                                          <p:spTgt spid="11"/>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11"/>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11"/>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11"/>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11"/>
                                        </p:tgtEl>
                                        <p:attrNameLst>
                                          <p:attrName>ppt_y</p:attrName>
                                        </p:attrNameLst>
                                      </p:cBhvr>
                                      <p:tavLst>
                                        <p:tav tm="0" fmla="#ppt_y-sin(pi*$)/81">
                                          <p:val>
                                            <p:fltVal val="0"/>
                                          </p:val>
                                        </p:tav>
                                        <p:tav tm="100000">
                                          <p:val>
                                            <p:fltVal val="1"/>
                                          </p:val>
                                        </p:tav>
                                      </p:tavLst>
                                    </p:anim>
                                    <p:animScale>
                                      <p:cBhvr>
                                        <p:cTn id="31" dur="26">
                                          <p:stCondLst>
                                            <p:cond delay="650"/>
                                          </p:stCondLst>
                                        </p:cTn>
                                        <p:tgtEl>
                                          <p:spTgt spid="11"/>
                                        </p:tgtEl>
                                      </p:cBhvr>
                                      <p:to x="100000" y="60000"/>
                                    </p:animScale>
                                    <p:animScale>
                                      <p:cBhvr>
                                        <p:cTn id="32" dur="166" decel="50000">
                                          <p:stCondLst>
                                            <p:cond delay="676"/>
                                          </p:stCondLst>
                                        </p:cTn>
                                        <p:tgtEl>
                                          <p:spTgt spid="11"/>
                                        </p:tgtEl>
                                      </p:cBhvr>
                                      <p:to x="100000" y="100000"/>
                                    </p:animScale>
                                    <p:animScale>
                                      <p:cBhvr>
                                        <p:cTn id="33" dur="26">
                                          <p:stCondLst>
                                            <p:cond delay="1312"/>
                                          </p:stCondLst>
                                        </p:cTn>
                                        <p:tgtEl>
                                          <p:spTgt spid="11"/>
                                        </p:tgtEl>
                                      </p:cBhvr>
                                      <p:to x="100000" y="80000"/>
                                    </p:animScale>
                                    <p:animScale>
                                      <p:cBhvr>
                                        <p:cTn id="34" dur="166" decel="50000">
                                          <p:stCondLst>
                                            <p:cond delay="1338"/>
                                          </p:stCondLst>
                                        </p:cTn>
                                        <p:tgtEl>
                                          <p:spTgt spid="11"/>
                                        </p:tgtEl>
                                      </p:cBhvr>
                                      <p:to x="100000" y="100000"/>
                                    </p:animScale>
                                    <p:animScale>
                                      <p:cBhvr>
                                        <p:cTn id="35" dur="26">
                                          <p:stCondLst>
                                            <p:cond delay="1642"/>
                                          </p:stCondLst>
                                        </p:cTn>
                                        <p:tgtEl>
                                          <p:spTgt spid="11"/>
                                        </p:tgtEl>
                                      </p:cBhvr>
                                      <p:to x="100000" y="90000"/>
                                    </p:animScale>
                                    <p:animScale>
                                      <p:cBhvr>
                                        <p:cTn id="36" dur="166" decel="50000">
                                          <p:stCondLst>
                                            <p:cond delay="1668"/>
                                          </p:stCondLst>
                                        </p:cTn>
                                        <p:tgtEl>
                                          <p:spTgt spid="11"/>
                                        </p:tgtEl>
                                      </p:cBhvr>
                                      <p:to x="100000" y="100000"/>
                                    </p:animScale>
                                    <p:animScale>
                                      <p:cBhvr>
                                        <p:cTn id="37" dur="26">
                                          <p:stCondLst>
                                            <p:cond delay="1808"/>
                                          </p:stCondLst>
                                        </p:cTn>
                                        <p:tgtEl>
                                          <p:spTgt spid="11"/>
                                        </p:tgtEl>
                                      </p:cBhvr>
                                      <p:to x="100000" y="95000"/>
                                    </p:animScale>
                                    <p:animScale>
                                      <p:cBhvr>
                                        <p:cTn id="38" dur="166" decel="50000">
                                          <p:stCondLst>
                                            <p:cond delay="1834"/>
                                          </p:stCondLst>
                                        </p:cTn>
                                        <p:tgtEl>
                                          <p:spTgt spid="11"/>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nodeType="clickEffect">
                                  <p:stCondLst>
                                    <p:cond delay="0"/>
                                  </p:stCondLst>
                                  <p:childTnLst>
                                    <p:set>
                                      <p:cBhvr>
                                        <p:cTn id="42" dur="1" fill="hold">
                                          <p:stCondLst>
                                            <p:cond delay="0"/>
                                          </p:stCondLst>
                                        </p:cTn>
                                        <p:tgtEl>
                                          <p:spTgt spid="12"/>
                                        </p:tgtEl>
                                        <p:attrNameLst>
                                          <p:attrName>style.visibility</p:attrName>
                                        </p:attrNameLst>
                                      </p:cBhvr>
                                      <p:to>
                                        <p:strVal val="visible"/>
                                      </p:to>
                                    </p:set>
                                    <p:animEffect transition="in" filter="wipe(down)">
                                      <p:cBhvr>
                                        <p:cTn id="43" dur="580">
                                          <p:stCondLst>
                                            <p:cond delay="0"/>
                                          </p:stCondLst>
                                        </p:cTn>
                                        <p:tgtEl>
                                          <p:spTgt spid="12"/>
                                        </p:tgtEl>
                                      </p:cBhvr>
                                    </p:animEffect>
                                    <p:anim calcmode="lin" valueType="num">
                                      <p:cBhvr>
                                        <p:cTn id="44" dur="1822" tmFilter="0,0; 0.14,0.36; 0.43,0.73; 0.71,0.91; 1.0,1.0">
                                          <p:stCondLst>
                                            <p:cond delay="0"/>
                                          </p:stCondLst>
                                        </p:cTn>
                                        <p:tgtEl>
                                          <p:spTgt spid="12"/>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12"/>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12"/>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12"/>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12"/>
                                        </p:tgtEl>
                                        <p:attrNameLst>
                                          <p:attrName>ppt_y</p:attrName>
                                        </p:attrNameLst>
                                      </p:cBhvr>
                                      <p:tavLst>
                                        <p:tav tm="0" fmla="#ppt_y-sin(pi*$)/81">
                                          <p:val>
                                            <p:fltVal val="0"/>
                                          </p:val>
                                        </p:tav>
                                        <p:tav tm="100000">
                                          <p:val>
                                            <p:fltVal val="1"/>
                                          </p:val>
                                        </p:tav>
                                      </p:tavLst>
                                    </p:anim>
                                    <p:animScale>
                                      <p:cBhvr>
                                        <p:cTn id="49" dur="26">
                                          <p:stCondLst>
                                            <p:cond delay="650"/>
                                          </p:stCondLst>
                                        </p:cTn>
                                        <p:tgtEl>
                                          <p:spTgt spid="12"/>
                                        </p:tgtEl>
                                      </p:cBhvr>
                                      <p:to x="100000" y="60000"/>
                                    </p:animScale>
                                    <p:animScale>
                                      <p:cBhvr>
                                        <p:cTn id="50" dur="166" decel="50000">
                                          <p:stCondLst>
                                            <p:cond delay="676"/>
                                          </p:stCondLst>
                                        </p:cTn>
                                        <p:tgtEl>
                                          <p:spTgt spid="12"/>
                                        </p:tgtEl>
                                      </p:cBhvr>
                                      <p:to x="100000" y="100000"/>
                                    </p:animScale>
                                    <p:animScale>
                                      <p:cBhvr>
                                        <p:cTn id="51" dur="26">
                                          <p:stCondLst>
                                            <p:cond delay="1312"/>
                                          </p:stCondLst>
                                        </p:cTn>
                                        <p:tgtEl>
                                          <p:spTgt spid="12"/>
                                        </p:tgtEl>
                                      </p:cBhvr>
                                      <p:to x="100000" y="80000"/>
                                    </p:animScale>
                                    <p:animScale>
                                      <p:cBhvr>
                                        <p:cTn id="52" dur="166" decel="50000">
                                          <p:stCondLst>
                                            <p:cond delay="1338"/>
                                          </p:stCondLst>
                                        </p:cTn>
                                        <p:tgtEl>
                                          <p:spTgt spid="12"/>
                                        </p:tgtEl>
                                      </p:cBhvr>
                                      <p:to x="100000" y="100000"/>
                                    </p:animScale>
                                    <p:animScale>
                                      <p:cBhvr>
                                        <p:cTn id="53" dur="26">
                                          <p:stCondLst>
                                            <p:cond delay="1642"/>
                                          </p:stCondLst>
                                        </p:cTn>
                                        <p:tgtEl>
                                          <p:spTgt spid="12"/>
                                        </p:tgtEl>
                                      </p:cBhvr>
                                      <p:to x="100000" y="90000"/>
                                    </p:animScale>
                                    <p:animScale>
                                      <p:cBhvr>
                                        <p:cTn id="54" dur="166" decel="50000">
                                          <p:stCondLst>
                                            <p:cond delay="1668"/>
                                          </p:stCondLst>
                                        </p:cTn>
                                        <p:tgtEl>
                                          <p:spTgt spid="12"/>
                                        </p:tgtEl>
                                      </p:cBhvr>
                                      <p:to x="100000" y="100000"/>
                                    </p:animScale>
                                    <p:animScale>
                                      <p:cBhvr>
                                        <p:cTn id="55" dur="26">
                                          <p:stCondLst>
                                            <p:cond delay="1808"/>
                                          </p:stCondLst>
                                        </p:cTn>
                                        <p:tgtEl>
                                          <p:spTgt spid="12"/>
                                        </p:tgtEl>
                                      </p:cBhvr>
                                      <p:to x="100000" y="95000"/>
                                    </p:animScale>
                                    <p:animScale>
                                      <p:cBhvr>
                                        <p:cTn id="56" dur="166" decel="50000">
                                          <p:stCondLst>
                                            <p:cond delay="1834"/>
                                          </p:stCondLst>
                                        </p:cTn>
                                        <p:tgtEl>
                                          <p:spTgt spid="12"/>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660400"/>
          </a:xfrm>
          <a:gradFill>
            <a:gsLst>
              <a:gs pos="0">
                <a:schemeClr val="tx1"/>
              </a:gs>
              <a:gs pos="100000">
                <a:srgbClr val="C00000"/>
              </a:gs>
            </a:gsLst>
            <a:lin ang="5400000" scaled="1"/>
          </a:gradFill>
        </p:spPr>
        <p:txBody>
          <a:bodyPr vert="horz" lIns="91440" tIns="45720" rIns="91440" bIns="45720" rtlCol="0" anchor="ctr">
            <a:noAutofit/>
          </a:bodyPr>
          <a:lstStyle/>
          <a:p>
            <a:r>
              <a:rPr lang="en-US" sz="2800" b="1" dirty="0">
                <a:solidFill>
                  <a:schemeClr val="bg1"/>
                </a:solidFill>
              </a:rPr>
              <a:t>6: Hebrew Lexicon with BibleWorks Hebrew Font (WS 5.24)</a:t>
            </a:r>
          </a:p>
        </p:txBody>
      </p:sp>
      <p:sp>
        <p:nvSpPr>
          <p:cNvPr id="5" name="Title 1"/>
          <p:cNvSpPr txBox="1">
            <a:spLocks/>
          </p:cNvSpPr>
          <p:nvPr/>
        </p:nvSpPr>
        <p:spPr>
          <a:xfrm>
            <a:off x="355600" y="2041353"/>
            <a:ext cx="4216402" cy="866966"/>
          </a:xfrm>
          <a:prstGeom prst="rect">
            <a:avLst/>
          </a:prstGeom>
        </p:spPr>
        <p:txBody>
          <a:bodyPr vert="horz" lIns="91440" tIns="45720" rIns="91440" bIns="45720" rtlCol="0" anchor="t">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indent="901700" algn="l"/>
            <a:r>
              <a:rPr lang="en-US" sz="2800" baseline="30000" dirty="0">
                <a:latin typeface="Times New Roman" panose="02020603050405020304" pitchFamily="18" charset="0"/>
                <a:cs typeface="Times New Roman" panose="02020603050405020304" pitchFamily="18" charset="0"/>
              </a:rPr>
              <a:t>5</a:t>
            </a:r>
            <a:r>
              <a:rPr lang="en-US" sz="2800" i="1" dirty="0">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rPr>
              <a:t>BDB, 783.</a:t>
            </a:r>
            <a:endParaRPr lang="en-SG" sz="2800" dirty="0">
              <a:latin typeface="Times New Roman" panose="02020603050405020304" pitchFamily="18" charset="0"/>
              <a:cs typeface="Times New Roman" panose="02020603050405020304" pitchFamily="18" charset="0"/>
            </a:endParaRPr>
          </a:p>
          <a:p>
            <a:pPr indent="901700" algn="l"/>
            <a:endParaRPr lang="en-US" sz="2800" dirty="0">
              <a:latin typeface="Times New Roman" panose="02020603050405020304" pitchFamily="18" charset="0"/>
              <a:cs typeface="Times New Roman" panose="02020603050405020304" pitchFamily="18" charset="0"/>
            </a:endParaRPr>
          </a:p>
        </p:txBody>
      </p:sp>
      <p:sp>
        <p:nvSpPr>
          <p:cNvPr id="6" name="Title 1"/>
          <p:cNvSpPr txBox="1">
            <a:spLocks/>
          </p:cNvSpPr>
          <p:nvPr/>
        </p:nvSpPr>
        <p:spPr>
          <a:xfrm>
            <a:off x="355600" y="2937934"/>
            <a:ext cx="4216402" cy="3005666"/>
          </a:xfrm>
          <a:prstGeom prst="rect">
            <a:avLst/>
          </a:prstGeom>
        </p:spPr>
        <p:txBody>
          <a:bodyPr vert="horz" lIns="91440" tIns="45720" rIns="91440" bIns="45720" rtlCol="0" anchor="t">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896938" indent="-889000" algn="l"/>
            <a:r>
              <a:rPr lang="en-US" sz="2800" dirty="0">
                <a:latin typeface="Times New Roman" panose="02020603050405020304" pitchFamily="18" charset="0"/>
                <a:cs typeface="Times New Roman" panose="02020603050405020304" pitchFamily="18" charset="0"/>
              </a:rPr>
              <a:t>Brown, Francis, S. R. Driver and Charles A. Briggs. </a:t>
            </a:r>
            <a:r>
              <a:rPr lang="en-US" sz="2800" i="1" dirty="0">
                <a:latin typeface="Times New Roman" panose="02020603050405020304" pitchFamily="18" charset="0"/>
                <a:cs typeface="Times New Roman" panose="02020603050405020304" pitchFamily="18" charset="0"/>
              </a:rPr>
              <a:t>Hebrew and English Lexicon</a:t>
            </a:r>
            <a:r>
              <a:rPr lang="en-US" sz="2800" dirty="0">
                <a:latin typeface="Times New Roman" panose="02020603050405020304" pitchFamily="18" charset="0"/>
                <a:cs typeface="Times New Roman" panose="02020603050405020304" pitchFamily="18" charset="0"/>
              </a:rPr>
              <a:t>. Peabody, MA: Hendrickson, 1979.</a:t>
            </a:r>
            <a:endParaRPr lang="en-SG" sz="2800" dirty="0">
              <a:latin typeface="Times New Roman" panose="02020603050405020304" pitchFamily="18" charset="0"/>
              <a:cs typeface="Times New Roman" panose="02020603050405020304" pitchFamily="18" charset="0"/>
            </a:endParaRPr>
          </a:p>
        </p:txBody>
      </p:sp>
      <p:sp>
        <p:nvSpPr>
          <p:cNvPr id="7" name="Title 1"/>
          <p:cNvSpPr txBox="1">
            <a:spLocks/>
          </p:cNvSpPr>
          <p:nvPr/>
        </p:nvSpPr>
        <p:spPr>
          <a:xfrm>
            <a:off x="355600" y="999953"/>
            <a:ext cx="4216402" cy="866966"/>
          </a:xfrm>
          <a:prstGeom prst="rect">
            <a:avLst/>
          </a:prstGeom>
        </p:spPr>
        <p:txBody>
          <a:bodyPr vert="horz" lIns="91440" tIns="45720" rIns="91440" bIns="45720" rtlCol="0" anchor="t">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indent="901700" algn="l"/>
            <a:r>
              <a:rPr lang="en-US" sz="2800" baseline="30000" dirty="0">
                <a:latin typeface="Times New Roman" panose="02020603050405020304" pitchFamily="18" charset="0"/>
                <a:cs typeface="Times New Roman" panose="02020603050405020304" pitchFamily="18" charset="0"/>
              </a:rPr>
              <a:t>1</a:t>
            </a:r>
            <a:r>
              <a:rPr lang="en-US" sz="2800" dirty="0">
                <a:latin typeface="Times New Roman" panose="02020603050405020304" pitchFamily="18" charset="0"/>
                <a:cs typeface="Times New Roman" panose="02020603050405020304" pitchFamily="18" charset="0"/>
              </a:rPr>
              <a:t> "</a:t>
            </a:r>
            <a:r>
              <a:rPr lang="en-US" sz="4100" dirty="0">
                <a:latin typeface="Bwhebb" panose="02000400000000000000" pitchFamily="2" charset="0"/>
                <a:cs typeface="Times New Roman" panose="02020603050405020304" pitchFamily="18" charset="0"/>
              </a:rPr>
              <a:t>rc;['</a:t>
            </a:r>
            <a:r>
              <a:rPr lang="en-US" sz="2800" dirty="0">
                <a:latin typeface="Times New Roman" panose="02020603050405020304" pitchFamily="18" charset="0"/>
                <a:cs typeface="Times New Roman" panose="02020603050405020304" pitchFamily="18" charset="0"/>
              </a:rPr>
              <a:t>," BDB 783.</a:t>
            </a:r>
          </a:p>
        </p:txBody>
      </p:sp>
      <p:sp>
        <p:nvSpPr>
          <p:cNvPr id="8" name="Title 1">
            <a:extLst>
              <a:ext uri="{FF2B5EF4-FFF2-40B4-BE49-F238E27FC236}">
                <a16:creationId xmlns:a16="http://schemas.microsoft.com/office/drawing/2014/main" id="{BDD8079B-8AB0-F341-9842-88E6534F96CF}"/>
              </a:ext>
            </a:extLst>
          </p:cNvPr>
          <p:cNvSpPr txBox="1">
            <a:spLocks/>
          </p:cNvSpPr>
          <p:nvPr/>
        </p:nvSpPr>
        <p:spPr>
          <a:xfrm>
            <a:off x="4809066" y="2041353"/>
            <a:ext cx="4216402" cy="866966"/>
          </a:xfrm>
          <a:prstGeom prst="rect">
            <a:avLst/>
          </a:prstGeom>
        </p:spPr>
        <p:txBody>
          <a:bodyPr vert="horz" lIns="91440" tIns="45720" rIns="91440" bIns="45720" rtlCol="0" anchor="t">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indent="901700" algn="l"/>
            <a:r>
              <a:rPr lang="en-US" sz="2800" baseline="30000" dirty="0">
                <a:latin typeface="Times New Roman" panose="02020603050405020304" pitchFamily="18" charset="0"/>
                <a:cs typeface="Times New Roman" panose="02020603050405020304" pitchFamily="18" charset="0"/>
              </a:rPr>
              <a:t>5</a:t>
            </a:r>
            <a:r>
              <a:rPr lang="en-US" sz="2800" i="1" dirty="0">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rPr>
              <a:t>BDB 783.</a:t>
            </a:r>
            <a:endParaRPr lang="en-SG" sz="2800" dirty="0">
              <a:latin typeface="Times New Roman" panose="02020603050405020304" pitchFamily="18" charset="0"/>
              <a:cs typeface="Times New Roman" panose="02020603050405020304" pitchFamily="18" charset="0"/>
            </a:endParaRPr>
          </a:p>
          <a:p>
            <a:pPr indent="901700" algn="l"/>
            <a:endParaRPr lang="en-US" sz="2800" dirty="0">
              <a:latin typeface="Times New Roman" panose="02020603050405020304" pitchFamily="18" charset="0"/>
              <a:cs typeface="Times New Roman" panose="02020603050405020304" pitchFamily="18" charset="0"/>
            </a:endParaRPr>
          </a:p>
        </p:txBody>
      </p:sp>
      <p:sp>
        <p:nvSpPr>
          <p:cNvPr id="9" name="Title 1">
            <a:extLst>
              <a:ext uri="{FF2B5EF4-FFF2-40B4-BE49-F238E27FC236}">
                <a16:creationId xmlns:a16="http://schemas.microsoft.com/office/drawing/2014/main" id="{A5F10B7B-A59C-D54C-89C3-09B6DB6B43FC}"/>
              </a:ext>
            </a:extLst>
          </p:cNvPr>
          <p:cNvSpPr txBox="1">
            <a:spLocks/>
          </p:cNvSpPr>
          <p:nvPr/>
        </p:nvSpPr>
        <p:spPr>
          <a:xfrm>
            <a:off x="4809066" y="2804122"/>
            <a:ext cx="4216402" cy="3005666"/>
          </a:xfrm>
          <a:prstGeom prst="rect">
            <a:avLst/>
          </a:prstGeom>
        </p:spPr>
        <p:txBody>
          <a:bodyPr vert="horz" lIns="91440" tIns="45720" rIns="91440" bIns="45720" rtlCol="0" anchor="t">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896938" indent="-889000" algn="l"/>
            <a:r>
              <a:rPr lang="en-US" sz="2800" dirty="0">
                <a:latin typeface="Times New Roman" panose="02020603050405020304" pitchFamily="18" charset="0"/>
                <a:cs typeface="Times New Roman" panose="02020603050405020304" pitchFamily="18" charset="0"/>
              </a:rPr>
              <a:t>"</a:t>
            </a:r>
            <a:r>
              <a:rPr lang="en-US" dirty="0" err="1">
                <a:latin typeface="Bwhebb" panose="02000400000000000000" pitchFamily="2" charset="0"/>
                <a:cs typeface="Times New Roman" panose="02020603050405020304" pitchFamily="18" charset="0"/>
              </a:rPr>
              <a:t>rc</a:t>
            </a:r>
            <a:r>
              <a:rPr lang="en-US" dirty="0">
                <a:latin typeface="Bwhebb" panose="02000400000000000000" pitchFamily="2" charset="0"/>
                <a:cs typeface="Times New Roman" panose="02020603050405020304" pitchFamily="18" charset="0"/>
              </a:rPr>
              <a:t>;['</a:t>
            </a:r>
            <a:r>
              <a:rPr lang="en-US" sz="2800" dirty="0">
                <a:latin typeface="Times New Roman" panose="02020603050405020304" pitchFamily="18" charset="0"/>
                <a:cs typeface="Times New Roman" panose="02020603050405020304" pitchFamily="18" charset="0"/>
              </a:rPr>
              <a:t>," Brown, Francis, S. R. Driver and Charles A. Briggs. </a:t>
            </a:r>
            <a:r>
              <a:rPr lang="en-US" sz="2800" i="1" dirty="0">
                <a:latin typeface="Times New Roman" panose="02020603050405020304" pitchFamily="18" charset="0"/>
                <a:cs typeface="Times New Roman" panose="02020603050405020304" pitchFamily="18" charset="0"/>
              </a:rPr>
              <a:t>Hebrew and English Lexicon</a:t>
            </a:r>
            <a:r>
              <a:rPr lang="en-US" sz="2800" dirty="0">
                <a:latin typeface="Times New Roman" panose="02020603050405020304" pitchFamily="18" charset="0"/>
                <a:cs typeface="Times New Roman" panose="02020603050405020304" pitchFamily="18" charset="0"/>
              </a:rPr>
              <a:t>. Peabody, MA: Hendrickson, 1979.</a:t>
            </a:r>
            <a:endParaRPr lang="en-SG" sz="2800" dirty="0">
              <a:latin typeface="Times New Roman" panose="02020603050405020304" pitchFamily="18" charset="0"/>
              <a:cs typeface="Times New Roman" panose="02020603050405020304" pitchFamily="18" charset="0"/>
            </a:endParaRPr>
          </a:p>
        </p:txBody>
      </p:sp>
      <p:sp>
        <p:nvSpPr>
          <p:cNvPr id="10" name="Title 1">
            <a:extLst>
              <a:ext uri="{FF2B5EF4-FFF2-40B4-BE49-F238E27FC236}">
                <a16:creationId xmlns:a16="http://schemas.microsoft.com/office/drawing/2014/main" id="{0F71B816-49ED-CD44-88D9-E00A6C184692}"/>
              </a:ext>
            </a:extLst>
          </p:cNvPr>
          <p:cNvSpPr txBox="1">
            <a:spLocks/>
          </p:cNvSpPr>
          <p:nvPr/>
        </p:nvSpPr>
        <p:spPr>
          <a:xfrm>
            <a:off x="4809066" y="999953"/>
            <a:ext cx="4216402" cy="866966"/>
          </a:xfrm>
          <a:prstGeom prst="rect">
            <a:avLst/>
          </a:prstGeom>
        </p:spPr>
        <p:txBody>
          <a:bodyPr vert="horz" lIns="91440" tIns="45720" rIns="91440" bIns="45720" rtlCol="0" anchor="t">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indent="901700" algn="l"/>
            <a:r>
              <a:rPr lang="en-US" sz="2800" baseline="30000" dirty="0">
                <a:latin typeface="Times New Roman" panose="02020603050405020304" pitchFamily="18" charset="0"/>
                <a:cs typeface="Times New Roman" panose="02020603050405020304" pitchFamily="18" charset="0"/>
              </a:rPr>
              <a:t>1</a:t>
            </a:r>
            <a:r>
              <a:rPr lang="en-US" sz="2800" dirty="0">
                <a:latin typeface="Times New Roman" panose="02020603050405020304" pitchFamily="18" charset="0"/>
                <a:cs typeface="Times New Roman" panose="02020603050405020304" pitchFamily="18" charset="0"/>
              </a:rPr>
              <a:t> "</a:t>
            </a:r>
            <a:r>
              <a:rPr lang="en-US" sz="4100" dirty="0" err="1">
                <a:latin typeface="Bwhebb" panose="02000400000000000000" pitchFamily="2" charset="0"/>
                <a:cs typeface="Times New Roman" panose="02020603050405020304" pitchFamily="18" charset="0"/>
              </a:rPr>
              <a:t>rc</a:t>
            </a:r>
            <a:r>
              <a:rPr lang="en-US" sz="4100" dirty="0">
                <a:latin typeface="Bwhebb" panose="02000400000000000000" pitchFamily="2" charset="0"/>
                <a:cs typeface="Times New Roman" panose="02020603050405020304" pitchFamily="18" charset="0"/>
              </a:rPr>
              <a:t>;['</a:t>
            </a:r>
            <a:r>
              <a:rPr lang="en-US" sz="2800" dirty="0">
                <a:latin typeface="Times New Roman" panose="02020603050405020304" pitchFamily="18" charset="0"/>
                <a:cs typeface="Times New Roman" panose="02020603050405020304" pitchFamily="18" charset="0"/>
              </a:rPr>
              <a:t>" BDB 783.</a:t>
            </a:r>
          </a:p>
        </p:txBody>
      </p:sp>
      <p:pic>
        <p:nvPicPr>
          <p:cNvPr id="11" name="Picture 6" descr="http://www.clker.com/cliparts/2/k/n/l/C/Q/transparent-green-checkmark-md.png">
            <a:extLst>
              <a:ext uri="{FF2B5EF4-FFF2-40B4-BE49-F238E27FC236}">
                <a16:creationId xmlns:a16="http://schemas.microsoft.com/office/drawing/2014/main" id="{DAA55E6B-E66A-954A-A042-6EFC0235ECC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6832" y="810682"/>
            <a:ext cx="700617" cy="730116"/>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6" descr="http://www.clker.com/cliparts/2/k/n/l/C/Q/transparent-green-checkmark-md.png">
            <a:extLst>
              <a:ext uri="{FF2B5EF4-FFF2-40B4-BE49-F238E27FC236}">
                <a16:creationId xmlns:a16="http://schemas.microsoft.com/office/drawing/2014/main" id="{599502B6-8598-2743-AF8B-1CE0F02AE67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64521" y="1866919"/>
            <a:ext cx="700617" cy="730116"/>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6" descr="http://www.clker.com/cliparts/2/k/n/l/C/Q/transparent-green-checkmark-md.png">
            <a:extLst>
              <a:ext uri="{FF2B5EF4-FFF2-40B4-BE49-F238E27FC236}">
                <a16:creationId xmlns:a16="http://schemas.microsoft.com/office/drawing/2014/main" id="{E5B17D68-F8BA-2247-8407-389BEDDBF0D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6832" y="3584624"/>
            <a:ext cx="700617" cy="7301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943225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down)">
                                      <p:cBhvr>
                                        <p:cTn id="7" dur="580">
                                          <p:stCondLst>
                                            <p:cond delay="0"/>
                                          </p:stCondLst>
                                        </p:cTn>
                                        <p:tgtEl>
                                          <p:spTgt spid="11"/>
                                        </p:tgtEl>
                                      </p:cBhvr>
                                    </p:animEffect>
                                    <p:anim calcmode="lin" valueType="num">
                                      <p:cBhvr>
                                        <p:cTn id="8" dur="1822" tmFilter="0,0; 0.14,0.36; 0.43,0.73; 0.71,0.91; 1.0,1.0">
                                          <p:stCondLst>
                                            <p:cond delay="0"/>
                                          </p:stCondLst>
                                        </p:cTn>
                                        <p:tgtEl>
                                          <p:spTgt spid="11"/>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11"/>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11"/>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11"/>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11"/>
                                        </p:tgtEl>
                                        <p:attrNameLst>
                                          <p:attrName>ppt_y</p:attrName>
                                        </p:attrNameLst>
                                      </p:cBhvr>
                                      <p:tavLst>
                                        <p:tav tm="0" fmla="#ppt_y-sin(pi*$)/81">
                                          <p:val>
                                            <p:fltVal val="0"/>
                                          </p:val>
                                        </p:tav>
                                        <p:tav tm="100000">
                                          <p:val>
                                            <p:fltVal val="1"/>
                                          </p:val>
                                        </p:tav>
                                      </p:tavLst>
                                    </p:anim>
                                    <p:animScale>
                                      <p:cBhvr>
                                        <p:cTn id="13" dur="26">
                                          <p:stCondLst>
                                            <p:cond delay="650"/>
                                          </p:stCondLst>
                                        </p:cTn>
                                        <p:tgtEl>
                                          <p:spTgt spid="11"/>
                                        </p:tgtEl>
                                      </p:cBhvr>
                                      <p:to x="100000" y="60000"/>
                                    </p:animScale>
                                    <p:animScale>
                                      <p:cBhvr>
                                        <p:cTn id="14" dur="166" decel="50000">
                                          <p:stCondLst>
                                            <p:cond delay="676"/>
                                          </p:stCondLst>
                                        </p:cTn>
                                        <p:tgtEl>
                                          <p:spTgt spid="11"/>
                                        </p:tgtEl>
                                      </p:cBhvr>
                                      <p:to x="100000" y="100000"/>
                                    </p:animScale>
                                    <p:animScale>
                                      <p:cBhvr>
                                        <p:cTn id="15" dur="26">
                                          <p:stCondLst>
                                            <p:cond delay="1312"/>
                                          </p:stCondLst>
                                        </p:cTn>
                                        <p:tgtEl>
                                          <p:spTgt spid="11"/>
                                        </p:tgtEl>
                                      </p:cBhvr>
                                      <p:to x="100000" y="80000"/>
                                    </p:animScale>
                                    <p:animScale>
                                      <p:cBhvr>
                                        <p:cTn id="16" dur="166" decel="50000">
                                          <p:stCondLst>
                                            <p:cond delay="1338"/>
                                          </p:stCondLst>
                                        </p:cTn>
                                        <p:tgtEl>
                                          <p:spTgt spid="11"/>
                                        </p:tgtEl>
                                      </p:cBhvr>
                                      <p:to x="100000" y="100000"/>
                                    </p:animScale>
                                    <p:animScale>
                                      <p:cBhvr>
                                        <p:cTn id="17" dur="26">
                                          <p:stCondLst>
                                            <p:cond delay="1642"/>
                                          </p:stCondLst>
                                        </p:cTn>
                                        <p:tgtEl>
                                          <p:spTgt spid="11"/>
                                        </p:tgtEl>
                                      </p:cBhvr>
                                      <p:to x="100000" y="90000"/>
                                    </p:animScale>
                                    <p:animScale>
                                      <p:cBhvr>
                                        <p:cTn id="18" dur="166" decel="50000">
                                          <p:stCondLst>
                                            <p:cond delay="1668"/>
                                          </p:stCondLst>
                                        </p:cTn>
                                        <p:tgtEl>
                                          <p:spTgt spid="11"/>
                                        </p:tgtEl>
                                      </p:cBhvr>
                                      <p:to x="100000" y="100000"/>
                                    </p:animScale>
                                    <p:animScale>
                                      <p:cBhvr>
                                        <p:cTn id="19" dur="26">
                                          <p:stCondLst>
                                            <p:cond delay="1808"/>
                                          </p:stCondLst>
                                        </p:cTn>
                                        <p:tgtEl>
                                          <p:spTgt spid="11"/>
                                        </p:tgtEl>
                                      </p:cBhvr>
                                      <p:to x="100000" y="95000"/>
                                    </p:animScale>
                                    <p:animScale>
                                      <p:cBhvr>
                                        <p:cTn id="20" dur="166" decel="50000">
                                          <p:stCondLst>
                                            <p:cond delay="1834"/>
                                          </p:stCondLst>
                                        </p:cTn>
                                        <p:tgtEl>
                                          <p:spTgt spid="11"/>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nodeType="clickEffect">
                                  <p:stCondLst>
                                    <p:cond delay="0"/>
                                  </p:stCondLst>
                                  <p:childTnLst>
                                    <p:set>
                                      <p:cBhvr>
                                        <p:cTn id="24" dur="1" fill="hold">
                                          <p:stCondLst>
                                            <p:cond delay="0"/>
                                          </p:stCondLst>
                                        </p:cTn>
                                        <p:tgtEl>
                                          <p:spTgt spid="12"/>
                                        </p:tgtEl>
                                        <p:attrNameLst>
                                          <p:attrName>style.visibility</p:attrName>
                                        </p:attrNameLst>
                                      </p:cBhvr>
                                      <p:to>
                                        <p:strVal val="visible"/>
                                      </p:to>
                                    </p:set>
                                    <p:animEffect transition="in" filter="wipe(down)">
                                      <p:cBhvr>
                                        <p:cTn id="25" dur="580">
                                          <p:stCondLst>
                                            <p:cond delay="0"/>
                                          </p:stCondLst>
                                        </p:cTn>
                                        <p:tgtEl>
                                          <p:spTgt spid="12"/>
                                        </p:tgtEl>
                                      </p:cBhvr>
                                    </p:animEffect>
                                    <p:anim calcmode="lin" valueType="num">
                                      <p:cBhvr>
                                        <p:cTn id="26" dur="1822" tmFilter="0,0; 0.14,0.36; 0.43,0.73; 0.71,0.91; 1.0,1.0">
                                          <p:stCondLst>
                                            <p:cond delay="0"/>
                                          </p:stCondLst>
                                        </p:cTn>
                                        <p:tgtEl>
                                          <p:spTgt spid="12"/>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12"/>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12"/>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12"/>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12"/>
                                        </p:tgtEl>
                                        <p:attrNameLst>
                                          <p:attrName>ppt_y</p:attrName>
                                        </p:attrNameLst>
                                      </p:cBhvr>
                                      <p:tavLst>
                                        <p:tav tm="0" fmla="#ppt_y-sin(pi*$)/81">
                                          <p:val>
                                            <p:fltVal val="0"/>
                                          </p:val>
                                        </p:tav>
                                        <p:tav tm="100000">
                                          <p:val>
                                            <p:fltVal val="1"/>
                                          </p:val>
                                        </p:tav>
                                      </p:tavLst>
                                    </p:anim>
                                    <p:animScale>
                                      <p:cBhvr>
                                        <p:cTn id="31" dur="26">
                                          <p:stCondLst>
                                            <p:cond delay="650"/>
                                          </p:stCondLst>
                                        </p:cTn>
                                        <p:tgtEl>
                                          <p:spTgt spid="12"/>
                                        </p:tgtEl>
                                      </p:cBhvr>
                                      <p:to x="100000" y="60000"/>
                                    </p:animScale>
                                    <p:animScale>
                                      <p:cBhvr>
                                        <p:cTn id="32" dur="166" decel="50000">
                                          <p:stCondLst>
                                            <p:cond delay="676"/>
                                          </p:stCondLst>
                                        </p:cTn>
                                        <p:tgtEl>
                                          <p:spTgt spid="12"/>
                                        </p:tgtEl>
                                      </p:cBhvr>
                                      <p:to x="100000" y="100000"/>
                                    </p:animScale>
                                    <p:animScale>
                                      <p:cBhvr>
                                        <p:cTn id="33" dur="26">
                                          <p:stCondLst>
                                            <p:cond delay="1312"/>
                                          </p:stCondLst>
                                        </p:cTn>
                                        <p:tgtEl>
                                          <p:spTgt spid="12"/>
                                        </p:tgtEl>
                                      </p:cBhvr>
                                      <p:to x="100000" y="80000"/>
                                    </p:animScale>
                                    <p:animScale>
                                      <p:cBhvr>
                                        <p:cTn id="34" dur="166" decel="50000">
                                          <p:stCondLst>
                                            <p:cond delay="1338"/>
                                          </p:stCondLst>
                                        </p:cTn>
                                        <p:tgtEl>
                                          <p:spTgt spid="12"/>
                                        </p:tgtEl>
                                      </p:cBhvr>
                                      <p:to x="100000" y="100000"/>
                                    </p:animScale>
                                    <p:animScale>
                                      <p:cBhvr>
                                        <p:cTn id="35" dur="26">
                                          <p:stCondLst>
                                            <p:cond delay="1642"/>
                                          </p:stCondLst>
                                        </p:cTn>
                                        <p:tgtEl>
                                          <p:spTgt spid="12"/>
                                        </p:tgtEl>
                                      </p:cBhvr>
                                      <p:to x="100000" y="90000"/>
                                    </p:animScale>
                                    <p:animScale>
                                      <p:cBhvr>
                                        <p:cTn id="36" dur="166" decel="50000">
                                          <p:stCondLst>
                                            <p:cond delay="1668"/>
                                          </p:stCondLst>
                                        </p:cTn>
                                        <p:tgtEl>
                                          <p:spTgt spid="12"/>
                                        </p:tgtEl>
                                      </p:cBhvr>
                                      <p:to x="100000" y="100000"/>
                                    </p:animScale>
                                    <p:animScale>
                                      <p:cBhvr>
                                        <p:cTn id="37" dur="26">
                                          <p:stCondLst>
                                            <p:cond delay="1808"/>
                                          </p:stCondLst>
                                        </p:cTn>
                                        <p:tgtEl>
                                          <p:spTgt spid="12"/>
                                        </p:tgtEl>
                                      </p:cBhvr>
                                      <p:to x="100000" y="95000"/>
                                    </p:animScale>
                                    <p:animScale>
                                      <p:cBhvr>
                                        <p:cTn id="38" dur="166" decel="50000">
                                          <p:stCondLst>
                                            <p:cond delay="1834"/>
                                          </p:stCondLst>
                                        </p:cTn>
                                        <p:tgtEl>
                                          <p:spTgt spid="12"/>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nodeType="clickEffect">
                                  <p:stCondLst>
                                    <p:cond delay="0"/>
                                  </p:stCondLst>
                                  <p:childTnLst>
                                    <p:set>
                                      <p:cBhvr>
                                        <p:cTn id="42" dur="1" fill="hold">
                                          <p:stCondLst>
                                            <p:cond delay="0"/>
                                          </p:stCondLst>
                                        </p:cTn>
                                        <p:tgtEl>
                                          <p:spTgt spid="13"/>
                                        </p:tgtEl>
                                        <p:attrNameLst>
                                          <p:attrName>style.visibility</p:attrName>
                                        </p:attrNameLst>
                                      </p:cBhvr>
                                      <p:to>
                                        <p:strVal val="visible"/>
                                      </p:to>
                                    </p:set>
                                    <p:animEffect transition="in" filter="wipe(down)">
                                      <p:cBhvr>
                                        <p:cTn id="43" dur="580">
                                          <p:stCondLst>
                                            <p:cond delay="0"/>
                                          </p:stCondLst>
                                        </p:cTn>
                                        <p:tgtEl>
                                          <p:spTgt spid="13"/>
                                        </p:tgtEl>
                                      </p:cBhvr>
                                    </p:animEffect>
                                    <p:anim calcmode="lin" valueType="num">
                                      <p:cBhvr>
                                        <p:cTn id="44" dur="1822" tmFilter="0,0; 0.14,0.36; 0.43,0.73; 0.71,0.91; 1.0,1.0">
                                          <p:stCondLst>
                                            <p:cond delay="0"/>
                                          </p:stCondLst>
                                        </p:cTn>
                                        <p:tgtEl>
                                          <p:spTgt spid="13"/>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13"/>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13"/>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13"/>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13"/>
                                        </p:tgtEl>
                                        <p:attrNameLst>
                                          <p:attrName>ppt_y</p:attrName>
                                        </p:attrNameLst>
                                      </p:cBhvr>
                                      <p:tavLst>
                                        <p:tav tm="0" fmla="#ppt_y-sin(pi*$)/81">
                                          <p:val>
                                            <p:fltVal val="0"/>
                                          </p:val>
                                        </p:tav>
                                        <p:tav tm="100000">
                                          <p:val>
                                            <p:fltVal val="1"/>
                                          </p:val>
                                        </p:tav>
                                      </p:tavLst>
                                    </p:anim>
                                    <p:animScale>
                                      <p:cBhvr>
                                        <p:cTn id="49" dur="26">
                                          <p:stCondLst>
                                            <p:cond delay="650"/>
                                          </p:stCondLst>
                                        </p:cTn>
                                        <p:tgtEl>
                                          <p:spTgt spid="13"/>
                                        </p:tgtEl>
                                      </p:cBhvr>
                                      <p:to x="100000" y="60000"/>
                                    </p:animScale>
                                    <p:animScale>
                                      <p:cBhvr>
                                        <p:cTn id="50" dur="166" decel="50000">
                                          <p:stCondLst>
                                            <p:cond delay="676"/>
                                          </p:stCondLst>
                                        </p:cTn>
                                        <p:tgtEl>
                                          <p:spTgt spid="13"/>
                                        </p:tgtEl>
                                      </p:cBhvr>
                                      <p:to x="100000" y="100000"/>
                                    </p:animScale>
                                    <p:animScale>
                                      <p:cBhvr>
                                        <p:cTn id="51" dur="26">
                                          <p:stCondLst>
                                            <p:cond delay="1312"/>
                                          </p:stCondLst>
                                        </p:cTn>
                                        <p:tgtEl>
                                          <p:spTgt spid="13"/>
                                        </p:tgtEl>
                                      </p:cBhvr>
                                      <p:to x="100000" y="80000"/>
                                    </p:animScale>
                                    <p:animScale>
                                      <p:cBhvr>
                                        <p:cTn id="52" dur="166" decel="50000">
                                          <p:stCondLst>
                                            <p:cond delay="1338"/>
                                          </p:stCondLst>
                                        </p:cTn>
                                        <p:tgtEl>
                                          <p:spTgt spid="13"/>
                                        </p:tgtEl>
                                      </p:cBhvr>
                                      <p:to x="100000" y="100000"/>
                                    </p:animScale>
                                    <p:animScale>
                                      <p:cBhvr>
                                        <p:cTn id="53" dur="26">
                                          <p:stCondLst>
                                            <p:cond delay="1642"/>
                                          </p:stCondLst>
                                        </p:cTn>
                                        <p:tgtEl>
                                          <p:spTgt spid="13"/>
                                        </p:tgtEl>
                                      </p:cBhvr>
                                      <p:to x="100000" y="90000"/>
                                    </p:animScale>
                                    <p:animScale>
                                      <p:cBhvr>
                                        <p:cTn id="54" dur="166" decel="50000">
                                          <p:stCondLst>
                                            <p:cond delay="1668"/>
                                          </p:stCondLst>
                                        </p:cTn>
                                        <p:tgtEl>
                                          <p:spTgt spid="13"/>
                                        </p:tgtEl>
                                      </p:cBhvr>
                                      <p:to x="100000" y="100000"/>
                                    </p:animScale>
                                    <p:animScale>
                                      <p:cBhvr>
                                        <p:cTn id="55" dur="26">
                                          <p:stCondLst>
                                            <p:cond delay="1808"/>
                                          </p:stCondLst>
                                        </p:cTn>
                                        <p:tgtEl>
                                          <p:spTgt spid="13"/>
                                        </p:tgtEl>
                                      </p:cBhvr>
                                      <p:to x="100000" y="95000"/>
                                    </p:animScale>
                                    <p:animScale>
                                      <p:cBhvr>
                                        <p:cTn id="56" dur="166" decel="50000">
                                          <p:stCondLst>
                                            <p:cond delay="1834"/>
                                          </p:stCondLst>
                                        </p:cTn>
                                        <p:tgtEl>
                                          <p:spTgt spid="13"/>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660400"/>
          </a:xfrm>
          <a:gradFill>
            <a:gsLst>
              <a:gs pos="0">
                <a:schemeClr val="tx1"/>
              </a:gs>
              <a:gs pos="100000">
                <a:srgbClr val="C00000"/>
              </a:gs>
            </a:gsLst>
            <a:lin ang="5400000" scaled="1"/>
          </a:gradFill>
        </p:spPr>
        <p:txBody>
          <a:bodyPr vert="horz" lIns="91440" tIns="45720" rIns="91440" bIns="45720" rtlCol="0" anchor="ctr">
            <a:noAutofit/>
          </a:bodyPr>
          <a:lstStyle/>
          <a:p>
            <a:r>
              <a:rPr lang="en-US" sz="2800" b="1">
                <a:solidFill>
                  <a:schemeClr val="bg1"/>
                </a:solidFill>
              </a:rPr>
              <a:t>7: Journal Article with One Author (WS 5.13)</a:t>
            </a:r>
          </a:p>
        </p:txBody>
      </p:sp>
      <p:sp>
        <p:nvSpPr>
          <p:cNvPr id="4" name="Title 1"/>
          <p:cNvSpPr txBox="1">
            <a:spLocks/>
          </p:cNvSpPr>
          <p:nvPr/>
        </p:nvSpPr>
        <p:spPr>
          <a:xfrm>
            <a:off x="355600" y="855133"/>
            <a:ext cx="4216400" cy="1917700"/>
          </a:xfrm>
          <a:prstGeom prst="rect">
            <a:avLst/>
          </a:prstGeom>
        </p:spPr>
        <p:txBody>
          <a:bodyPr vert="horz" lIns="91440" tIns="45720" rIns="91440" bIns="45720" rtlCol="0" anchor="t">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indent="901700" algn="l"/>
            <a:r>
              <a:rPr lang="en-US" sz="2400" baseline="30000" dirty="0">
                <a:latin typeface="Times New Roman" panose="02020603050405020304" pitchFamily="18" charset="0"/>
                <a:cs typeface="Times New Roman" panose="02020603050405020304" pitchFamily="18" charset="0"/>
              </a:rPr>
              <a:t>1 </a:t>
            </a:r>
            <a:r>
              <a:rPr lang="en-US" sz="2400" dirty="0">
                <a:latin typeface="Times New Roman" panose="02020603050405020304" pitchFamily="18" charset="0"/>
                <a:cs typeface="Times New Roman" panose="02020603050405020304" pitchFamily="18" charset="0"/>
              </a:rPr>
              <a:t>Sandra L. Glahn, “Weaker Vessels and Calling Husbands 'Lord': Was Peter Insulting Wives?” </a:t>
            </a:r>
            <a:r>
              <a:rPr lang="en-US" sz="2400" i="1" dirty="0">
                <a:latin typeface="Times New Roman" panose="02020603050405020304" pitchFamily="18" charset="0"/>
                <a:cs typeface="Times New Roman" panose="02020603050405020304" pitchFamily="18" charset="0"/>
              </a:rPr>
              <a:t>BS</a:t>
            </a:r>
            <a:r>
              <a:rPr lang="en-US" sz="2400" dirty="0">
                <a:latin typeface="Times New Roman" panose="02020603050405020304" pitchFamily="18" charset="0"/>
                <a:cs typeface="Times New Roman" panose="02020603050405020304" pitchFamily="18" charset="0"/>
              </a:rPr>
              <a:t> 174, no. 1 (2017): 73.</a:t>
            </a:r>
          </a:p>
        </p:txBody>
      </p:sp>
      <p:sp>
        <p:nvSpPr>
          <p:cNvPr id="5" name="Title 1"/>
          <p:cNvSpPr txBox="1">
            <a:spLocks/>
          </p:cNvSpPr>
          <p:nvPr/>
        </p:nvSpPr>
        <p:spPr>
          <a:xfrm>
            <a:off x="355600" y="2891366"/>
            <a:ext cx="4216400" cy="1367367"/>
          </a:xfrm>
          <a:prstGeom prst="rect">
            <a:avLst/>
          </a:prstGeom>
        </p:spPr>
        <p:txBody>
          <a:bodyPr vert="horz" lIns="91440" tIns="45720" rIns="91440" bIns="45720" rtlCol="0" anchor="t">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indent="901700" algn="l"/>
            <a:r>
              <a:rPr lang="en-US" sz="2400" baseline="30000" dirty="0">
                <a:latin typeface="Times New Roman" panose="02020603050405020304" pitchFamily="18" charset="0"/>
                <a:cs typeface="Times New Roman" panose="02020603050405020304" pitchFamily="18" charset="0"/>
              </a:rPr>
              <a:t>5 </a:t>
            </a:r>
            <a:r>
              <a:rPr lang="en-US" sz="2400" dirty="0">
                <a:latin typeface="Times New Roman" panose="02020603050405020304" pitchFamily="18" charset="0"/>
                <a:cs typeface="Times New Roman" panose="02020603050405020304" pitchFamily="18" charset="0"/>
              </a:rPr>
              <a:t>Glahn, "Weaker Vessels and Calling Husbands 'Lord,’” </a:t>
            </a:r>
            <a:r>
              <a:rPr lang="en-US" sz="2400" i="1" dirty="0">
                <a:latin typeface="Times New Roman" panose="02020603050405020304" pitchFamily="18" charset="0"/>
                <a:cs typeface="Times New Roman" panose="02020603050405020304" pitchFamily="18" charset="0"/>
              </a:rPr>
              <a:t>BS</a:t>
            </a:r>
            <a:r>
              <a:rPr lang="en-US" sz="2400" dirty="0">
                <a:latin typeface="Times New Roman" panose="02020603050405020304" pitchFamily="18" charset="0"/>
                <a:cs typeface="Times New Roman" panose="02020603050405020304" pitchFamily="18" charset="0"/>
              </a:rPr>
              <a:t> 73.</a:t>
            </a:r>
          </a:p>
        </p:txBody>
      </p:sp>
      <p:sp>
        <p:nvSpPr>
          <p:cNvPr id="6" name="Title 1"/>
          <p:cNvSpPr txBox="1">
            <a:spLocks/>
          </p:cNvSpPr>
          <p:nvPr/>
        </p:nvSpPr>
        <p:spPr>
          <a:xfrm>
            <a:off x="355600" y="4258734"/>
            <a:ext cx="4216400" cy="2349500"/>
          </a:xfrm>
          <a:prstGeom prst="rect">
            <a:avLst/>
          </a:prstGeom>
        </p:spPr>
        <p:txBody>
          <a:bodyPr vert="horz" lIns="91440" tIns="45720" rIns="91440" bIns="45720" rtlCol="0" anchor="t">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901700" indent="-901700" algn="l"/>
            <a:r>
              <a:rPr lang="en-US" sz="2400" dirty="0">
                <a:latin typeface="Times New Roman" panose="02020603050405020304" pitchFamily="18" charset="0"/>
                <a:cs typeface="Times New Roman" panose="02020603050405020304" pitchFamily="18" charset="0"/>
              </a:rPr>
              <a:t>Glahn, Sandra L. “Weaker Vessels and Calling Husbands 'Lord': Was Peter Insulting Wives?” </a:t>
            </a:r>
            <a:r>
              <a:rPr lang="en-US" sz="2400" i="1" dirty="0">
                <a:latin typeface="Times New Roman" panose="02020603050405020304" pitchFamily="18" charset="0"/>
                <a:cs typeface="Times New Roman" panose="02020603050405020304" pitchFamily="18" charset="0"/>
              </a:rPr>
              <a:t>Bibliotheca Sacra </a:t>
            </a:r>
            <a:r>
              <a:rPr lang="en-US" sz="2400" dirty="0">
                <a:latin typeface="Times New Roman" panose="02020603050405020304" pitchFamily="18" charset="0"/>
                <a:cs typeface="Times New Roman" panose="02020603050405020304" pitchFamily="18" charset="0"/>
              </a:rPr>
              <a:t>174, no. 1 (2017): 71-84.</a:t>
            </a:r>
          </a:p>
        </p:txBody>
      </p:sp>
      <p:sp>
        <p:nvSpPr>
          <p:cNvPr id="7" name="Title 1">
            <a:extLst>
              <a:ext uri="{FF2B5EF4-FFF2-40B4-BE49-F238E27FC236}">
                <a16:creationId xmlns:a16="http://schemas.microsoft.com/office/drawing/2014/main" id="{57D65917-EAEF-E74F-A48D-70FA78121ECF}"/>
              </a:ext>
            </a:extLst>
          </p:cNvPr>
          <p:cNvSpPr txBox="1">
            <a:spLocks/>
          </p:cNvSpPr>
          <p:nvPr/>
        </p:nvSpPr>
        <p:spPr>
          <a:xfrm>
            <a:off x="4919133" y="855133"/>
            <a:ext cx="4216400" cy="1917700"/>
          </a:xfrm>
          <a:prstGeom prst="rect">
            <a:avLst/>
          </a:prstGeom>
        </p:spPr>
        <p:txBody>
          <a:bodyPr vert="horz" lIns="91440" tIns="45720" rIns="91440" bIns="45720" rtlCol="0" anchor="t">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indent="901700" algn="l"/>
            <a:r>
              <a:rPr lang="en-US" sz="2400" baseline="30000" dirty="0">
                <a:latin typeface="Times New Roman" panose="02020603050405020304" pitchFamily="18" charset="0"/>
                <a:cs typeface="Times New Roman" panose="02020603050405020304" pitchFamily="18" charset="0"/>
              </a:rPr>
              <a:t>1 </a:t>
            </a:r>
            <a:r>
              <a:rPr lang="en-US" sz="2400" dirty="0">
                <a:latin typeface="Times New Roman" panose="02020603050405020304" pitchFamily="18" charset="0"/>
                <a:cs typeface="Times New Roman" panose="02020603050405020304" pitchFamily="18" charset="0"/>
              </a:rPr>
              <a:t>Sandra L. Glahn, “Weaker Vessels and Calling Husbands 'Lord': Was Peter Insulting Wives?” </a:t>
            </a:r>
            <a:r>
              <a:rPr lang="en-US" sz="2400" i="1" dirty="0">
                <a:latin typeface="Times New Roman" panose="02020603050405020304" pitchFamily="18" charset="0"/>
                <a:cs typeface="Times New Roman" panose="02020603050405020304" pitchFamily="18" charset="0"/>
              </a:rPr>
              <a:t>Bibliotheca Sacra</a:t>
            </a:r>
            <a:r>
              <a:rPr lang="en-US" sz="2400" dirty="0">
                <a:latin typeface="Times New Roman" panose="02020603050405020304" pitchFamily="18" charset="0"/>
                <a:cs typeface="Times New Roman" panose="02020603050405020304" pitchFamily="18" charset="0"/>
              </a:rPr>
              <a:t> 174, no 693 (2017): 73.</a:t>
            </a:r>
          </a:p>
        </p:txBody>
      </p:sp>
      <p:sp>
        <p:nvSpPr>
          <p:cNvPr id="8" name="Title 1">
            <a:extLst>
              <a:ext uri="{FF2B5EF4-FFF2-40B4-BE49-F238E27FC236}">
                <a16:creationId xmlns:a16="http://schemas.microsoft.com/office/drawing/2014/main" id="{DDF0BE93-44BC-CC40-9F99-36F899659A6D}"/>
              </a:ext>
            </a:extLst>
          </p:cNvPr>
          <p:cNvSpPr txBox="1">
            <a:spLocks/>
          </p:cNvSpPr>
          <p:nvPr/>
        </p:nvSpPr>
        <p:spPr>
          <a:xfrm>
            <a:off x="4919133" y="2891366"/>
            <a:ext cx="4216400" cy="1367367"/>
          </a:xfrm>
          <a:prstGeom prst="rect">
            <a:avLst/>
          </a:prstGeom>
        </p:spPr>
        <p:txBody>
          <a:bodyPr vert="horz" lIns="91440" tIns="45720" rIns="91440" bIns="45720" rtlCol="0" anchor="t">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indent="901700" algn="l"/>
            <a:r>
              <a:rPr lang="en-US" sz="2400" baseline="30000" dirty="0">
                <a:latin typeface="Times New Roman" panose="02020603050405020304" pitchFamily="18" charset="0"/>
                <a:cs typeface="Times New Roman" panose="02020603050405020304" pitchFamily="18" charset="0"/>
              </a:rPr>
              <a:t>5 </a:t>
            </a:r>
            <a:r>
              <a:rPr lang="en-US" sz="2400" dirty="0">
                <a:latin typeface="Times New Roman" panose="02020603050405020304" pitchFamily="18" charset="0"/>
                <a:cs typeface="Times New Roman" panose="02020603050405020304" pitchFamily="18" charset="0"/>
              </a:rPr>
              <a:t>Glahn, "Weaker Vessels and Calling Husbands 'Lord,'" 73.</a:t>
            </a:r>
          </a:p>
        </p:txBody>
      </p:sp>
      <p:sp>
        <p:nvSpPr>
          <p:cNvPr id="9" name="Title 1">
            <a:extLst>
              <a:ext uri="{FF2B5EF4-FFF2-40B4-BE49-F238E27FC236}">
                <a16:creationId xmlns:a16="http://schemas.microsoft.com/office/drawing/2014/main" id="{0F788B27-C376-3843-9789-DC37506B4B99}"/>
              </a:ext>
            </a:extLst>
          </p:cNvPr>
          <p:cNvSpPr txBox="1">
            <a:spLocks/>
          </p:cNvSpPr>
          <p:nvPr/>
        </p:nvSpPr>
        <p:spPr>
          <a:xfrm>
            <a:off x="4919133" y="4258734"/>
            <a:ext cx="4216400" cy="2349500"/>
          </a:xfrm>
          <a:prstGeom prst="rect">
            <a:avLst/>
          </a:prstGeom>
        </p:spPr>
        <p:txBody>
          <a:bodyPr vert="horz" lIns="91440" tIns="45720" rIns="91440" bIns="45720" rtlCol="0" anchor="t">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901700" indent="-901700" algn="l"/>
            <a:r>
              <a:rPr lang="en-US" sz="2400" dirty="0">
                <a:latin typeface="Times New Roman" panose="02020603050405020304" pitchFamily="18" charset="0"/>
                <a:cs typeface="Times New Roman" panose="02020603050405020304" pitchFamily="18" charset="0"/>
              </a:rPr>
              <a:t>Sandra L. Glahn, “Weaker Vessels and Calling Husbands 'Lord': Was Peter Insulting Wives?” </a:t>
            </a:r>
            <a:r>
              <a:rPr lang="en-US" sz="2400" i="1" dirty="0">
                <a:latin typeface="Times New Roman" panose="02020603050405020304" pitchFamily="18" charset="0"/>
                <a:cs typeface="Times New Roman" panose="02020603050405020304" pitchFamily="18" charset="0"/>
              </a:rPr>
              <a:t>Bibliotheca Sacra </a:t>
            </a:r>
            <a:r>
              <a:rPr lang="en-US" sz="2400" dirty="0">
                <a:latin typeface="Times New Roman" panose="02020603050405020304" pitchFamily="18" charset="0"/>
                <a:cs typeface="Times New Roman" panose="02020603050405020304" pitchFamily="18" charset="0"/>
              </a:rPr>
              <a:t>174 (2017): 71-84.</a:t>
            </a:r>
          </a:p>
        </p:txBody>
      </p:sp>
      <p:pic>
        <p:nvPicPr>
          <p:cNvPr id="10" name="Picture 6" descr="http://www.clker.com/cliparts/2/k/n/l/C/Q/transparent-green-checkmark-md.png">
            <a:extLst>
              <a:ext uri="{FF2B5EF4-FFF2-40B4-BE49-F238E27FC236}">
                <a16:creationId xmlns:a16="http://schemas.microsoft.com/office/drawing/2014/main" id="{A7E8D709-C048-B04F-A510-7DC18AC0F38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0355" y="810682"/>
            <a:ext cx="700617" cy="730116"/>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6" descr="http://www.clker.com/cliparts/2/k/n/l/C/Q/transparent-green-checkmark-md.png">
            <a:extLst>
              <a:ext uri="{FF2B5EF4-FFF2-40B4-BE49-F238E27FC236}">
                <a16:creationId xmlns:a16="http://schemas.microsoft.com/office/drawing/2014/main" id="{ABB96FA3-BE03-C14B-84C8-0221AC948DE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15366" y="2891365"/>
            <a:ext cx="700617" cy="730116"/>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6" descr="http://www.clker.com/cliparts/2/k/n/l/C/Q/transparent-green-checkmark-md.png">
            <a:extLst>
              <a:ext uri="{FF2B5EF4-FFF2-40B4-BE49-F238E27FC236}">
                <a16:creationId xmlns:a16="http://schemas.microsoft.com/office/drawing/2014/main" id="{73D4511F-8B6E-194F-A71D-5C074E3DD77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0355" y="4822892"/>
            <a:ext cx="700617" cy="7301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24933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down)">
                                      <p:cBhvr>
                                        <p:cTn id="7" dur="580">
                                          <p:stCondLst>
                                            <p:cond delay="0"/>
                                          </p:stCondLst>
                                        </p:cTn>
                                        <p:tgtEl>
                                          <p:spTgt spid="10"/>
                                        </p:tgtEl>
                                      </p:cBhvr>
                                    </p:animEffect>
                                    <p:anim calcmode="lin" valueType="num">
                                      <p:cBhvr>
                                        <p:cTn id="8" dur="1822" tmFilter="0,0; 0.14,0.36; 0.43,0.73; 0.71,0.91; 1.0,1.0">
                                          <p:stCondLst>
                                            <p:cond delay="0"/>
                                          </p:stCondLst>
                                        </p:cTn>
                                        <p:tgtEl>
                                          <p:spTgt spid="10"/>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10"/>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10"/>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10"/>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10"/>
                                        </p:tgtEl>
                                        <p:attrNameLst>
                                          <p:attrName>ppt_y</p:attrName>
                                        </p:attrNameLst>
                                      </p:cBhvr>
                                      <p:tavLst>
                                        <p:tav tm="0" fmla="#ppt_y-sin(pi*$)/81">
                                          <p:val>
                                            <p:fltVal val="0"/>
                                          </p:val>
                                        </p:tav>
                                        <p:tav tm="100000">
                                          <p:val>
                                            <p:fltVal val="1"/>
                                          </p:val>
                                        </p:tav>
                                      </p:tavLst>
                                    </p:anim>
                                    <p:animScale>
                                      <p:cBhvr>
                                        <p:cTn id="13" dur="26">
                                          <p:stCondLst>
                                            <p:cond delay="650"/>
                                          </p:stCondLst>
                                        </p:cTn>
                                        <p:tgtEl>
                                          <p:spTgt spid="10"/>
                                        </p:tgtEl>
                                      </p:cBhvr>
                                      <p:to x="100000" y="60000"/>
                                    </p:animScale>
                                    <p:animScale>
                                      <p:cBhvr>
                                        <p:cTn id="14" dur="166" decel="50000">
                                          <p:stCondLst>
                                            <p:cond delay="676"/>
                                          </p:stCondLst>
                                        </p:cTn>
                                        <p:tgtEl>
                                          <p:spTgt spid="10"/>
                                        </p:tgtEl>
                                      </p:cBhvr>
                                      <p:to x="100000" y="100000"/>
                                    </p:animScale>
                                    <p:animScale>
                                      <p:cBhvr>
                                        <p:cTn id="15" dur="26">
                                          <p:stCondLst>
                                            <p:cond delay="1312"/>
                                          </p:stCondLst>
                                        </p:cTn>
                                        <p:tgtEl>
                                          <p:spTgt spid="10"/>
                                        </p:tgtEl>
                                      </p:cBhvr>
                                      <p:to x="100000" y="80000"/>
                                    </p:animScale>
                                    <p:animScale>
                                      <p:cBhvr>
                                        <p:cTn id="16" dur="166" decel="50000">
                                          <p:stCondLst>
                                            <p:cond delay="1338"/>
                                          </p:stCondLst>
                                        </p:cTn>
                                        <p:tgtEl>
                                          <p:spTgt spid="10"/>
                                        </p:tgtEl>
                                      </p:cBhvr>
                                      <p:to x="100000" y="100000"/>
                                    </p:animScale>
                                    <p:animScale>
                                      <p:cBhvr>
                                        <p:cTn id="17" dur="26">
                                          <p:stCondLst>
                                            <p:cond delay="1642"/>
                                          </p:stCondLst>
                                        </p:cTn>
                                        <p:tgtEl>
                                          <p:spTgt spid="10"/>
                                        </p:tgtEl>
                                      </p:cBhvr>
                                      <p:to x="100000" y="90000"/>
                                    </p:animScale>
                                    <p:animScale>
                                      <p:cBhvr>
                                        <p:cTn id="18" dur="166" decel="50000">
                                          <p:stCondLst>
                                            <p:cond delay="1668"/>
                                          </p:stCondLst>
                                        </p:cTn>
                                        <p:tgtEl>
                                          <p:spTgt spid="10"/>
                                        </p:tgtEl>
                                      </p:cBhvr>
                                      <p:to x="100000" y="100000"/>
                                    </p:animScale>
                                    <p:animScale>
                                      <p:cBhvr>
                                        <p:cTn id="19" dur="26">
                                          <p:stCondLst>
                                            <p:cond delay="1808"/>
                                          </p:stCondLst>
                                        </p:cTn>
                                        <p:tgtEl>
                                          <p:spTgt spid="10"/>
                                        </p:tgtEl>
                                      </p:cBhvr>
                                      <p:to x="100000" y="95000"/>
                                    </p:animScale>
                                    <p:animScale>
                                      <p:cBhvr>
                                        <p:cTn id="20" dur="166" decel="50000">
                                          <p:stCondLst>
                                            <p:cond delay="1834"/>
                                          </p:stCondLst>
                                        </p:cTn>
                                        <p:tgtEl>
                                          <p:spTgt spid="10"/>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nodeType="clickEffect">
                                  <p:stCondLst>
                                    <p:cond delay="0"/>
                                  </p:stCondLst>
                                  <p:childTnLst>
                                    <p:set>
                                      <p:cBhvr>
                                        <p:cTn id="24" dur="1" fill="hold">
                                          <p:stCondLst>
                                            <p:cond delay="0"/>
                                          </p:stCondLst>
                                        </p:cTn>
                                        <p:tgtEl>
                                          <p:spTgt spid="11"/>
                                        </p:tgtEl>
                                        <p:attrNameLst>
                                          <p:attrName>style.visibility</p:attrName>
                                        </p:attrNameLst>
                                      </p:cBhvr>
                                      <p:to>
                                        <p:strVal val="visible"/>
                                      </p:to>
                                    </p:set>
                                    <p:animEffect transition="in" filter="wipe(down)">
                                      <p:cBhvr>
                                        <p:cTn id="25" dur="580">
                                          <p:stCondLst>
                                            <p:cond delay="0"/>
                                          </p:stCondLst>
                                        </p:cTn>
                                        <p:tgtEl>
                                          <p:spTgt spid="11"/>
                                        </p:tgtEl>
                                      </p:cBhvr>
                                    </p:animEffect>
                                    <p:anim calcmode="lin" valueType="num">
                                      <p:cBhvr>
                                        <p:cTn id="26" dur="1822" tmFilter="0,0; 0.14,0.36; 0.43,0.73; 0.71,0.91; 1.0,1.0">
                                          <p:stCondLst>
                                            <p:cond delay="0"/>
                                          </p:stCondLst>
                                        </p:cTn>
                                        <p:tgtEl>
                                          <p:spTgt spid="11"/>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11"/>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11"/>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11"/>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11"/>
                                        </p:tgtEl>
                                        <p:attrNameLst>
                                          <p:attrName>ppt_y</p:attrName>
                                        </p:attrNameLst>
                                      </p:cBhvr>
                                      <p:tavLst>
                                        <p:tav tm="0" fmla="#ppt_y-sin(pi*$)/81">
                                          <p:val>
                                            <p:fltVal val="0"/>
                                          </p:val>
                                        </p:tav>
                                        <p:tav tm="100000">
                                          <p:val>
                                            <p:fltVal val="1"/>
                                          </p:val>
                                        </p:tav>
                                      </p:tavLst>
                                    </p:anim>
                                    <p:animScale>
                                      <p:cBhvr>
                                        <p:cTn id="31" dur="26">
                                          <p:stCondLst>
                                            <p:cond delay="650"/>
                                          </p:stCondLst>
                                        </p:cTn>
                                        <p:tgtEl>
                                          <p:spTgt spid="11"/>
                                        </p:tgtEl>
                                      </p:cBhvr>
                                      <p:to x="100000" y="60000"/>
                                    </p:animScale>
                                    <p:animScale>
                                      <p:cBhvr>
                                        <p:cTn id="32" dur="166" decel="50000">
                                          <p:stCondLst>
                                            <p:cond delay="676"/>
                                          </p:stCondLst>
                                        </p:cTn>
                                        <p:tgtEl>
                                          <p:spTgt spid="11"/>
                                        </p:tgtEl>
                                      </p:cBhvr>
                                      <p:to x="100000" y="100000"/>
                                    </p:animScale>
                                    <p:animScale>
                                      <p:cBhvr>
                                        <p:cTn id="33" dur="26">
                                          <p:stCondLst>
                                            <p:cond delay="1312"/>
                                          </p:stCondLst>
                                        </p:cTn>
                                        <p:tgtEl>
                                          <p:spTgt spid="11"/>
                                        </p:tgtEl>
                                      </p:cBhvr>
                                      <p:to x="100000" y="80000"/>
                                    </p:animScale>
                                    <p:animScale>
                                      <p:cBhvr>
                                        <p:cTn id="34" dur="166" decel="50000">
                                          <p:stCondLst>
                                            <p:cond delay="1338"/>
                                          </p:stCondLst>
                                        </p:cTn>
                                        <p:tgtEl>
                                          <p:spTgt spid="11"/>
                                        </p:tgtEl>
                                      </p:cBhvr>
                                      <p:to x="100000" y="100000"/>
                                    </p:animScale>
                                    <p:animScale>
                                      <p:cBhvr>
                                        <p:cTn id="35" dur="26">
                                          <p:stCondLst>
                                            <p:cond delay="1642"/>
                                          </p:stCondLst>
                                        </p:cTn>
                                        <p:tgtEl>
                                          <p:spTgt spid="11"/>
                                        </p:tgtEl>
                                      </p:cBhvr>
                                      <p:to x="100000" y="90000"/>
                                    </p:animScale>
                                    <p:animScale>
                                      <p:cBhvr>
                                        <p:cTn id="36" dur="166" decel="50000">
                                          <p:stCondLst>
                                            <p:cond delay="1668"/>
                                          </p:stCondLst>
                                        </p:cTn>
                                        <p:tgtEl>
                                          <p:spTgt spid="11"/>
                                        </p:tgtEl>
                                      </p:cBhvr>
                                      <p:to x="100000" y="100000"/>
                                    </p:animScale>
                                    <p:animScale>
                                      <p:cBhvr>
                                        <p:cTn id="37" dur="26">
                                          <p:stCondLst>
                                            <p:cond delay="1808"/>
                                          </p:stCondLst>
                                        </p:cTn>
                                        <p:tgtEl>
                                          <p:spTgt spid="11"/>
                                        </p:tgtEl>
                                      </p:cBhvr>
                                      <p:to x="100000" y="95000"/>
                                    </p:animScale>
                                    <p:animScale>
                                      <p:cBhvr>
                                        <p:cTn id="38" dur="166" decel="50000">
                                          <p:stCondLst>
                                            <p:cond delay="1834"/>
                                          </p:stCondLst>
                                        </p:cTn>
                                        <p:tgtEl>
                                          <p:spTgt spid="11"/>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nodeType="clickEffect">
                                  <p:stCondLst>
                                    <p:cond delay="0"/>
                                  </p:stCondLst>
                                  <p:childTnLst>
                                    <p:set>
                                      <p:cBhvr>
                                        <p:cTn id="42" dur="1" fill="hold">
                                          <p:stCondLst>
                                            <p:cond delay="0"/>
                                          </p:stCondLst>
                                        </p:cTn>
                                        <p:tgtEl>
                                          <p:spTgt spid="12"/>
                                        </p:tgtEl>
                                        <p:attrNameLst>
                                          <p:attrName>style.visibility</p:attrName>
                                        </p:attrNameLst>
                                      </p:cBhvr>
                                      <p:to>
                                        <p:strVal val="visible"/>
                                      </p:to>
                                    </p:set>
                                    <p:animEffect transition="in" filter="wipe(down)">
                                      <p:cBhvr>
                                        <p:cTn id="43" dur="580">
                                          <p:stCondLst>
                                            <p:cond delay="0"/>
                                          </p:stCondLst>
                                        </p:cTn>
                                        <p:tgtEl>
                                          <p:spTgt spid="12"/>
                                        </p:tgtEl>
                                      </p:cBhvr>
                                    </p:animEffect>
                                    <p:anim calcmode="lin" valueType="num">
                                      <p:cBhvr>
                                        <p:cTn id="44" dur="1822" tmFilter="0,0; 0.14,0.36; 0.43,0.73; 0.71,0.91; 1.0,1.0">
                                          <p:stCondLst>
                                            <p:cond delay="0"/>
                                          </p:stCondLst>
                                        </p:cTn>
                                        <p:tgtEl>
                                          <p:spTgt spid="12"/>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12"/>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12"/>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12"/>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12"/>
                                        </p:tgtEl>
                                        <p:attrNameLst>
                                          <p:attrName>ppt_y</p:attrName>
                                        </p:attrNameLst>
                                      </p:cBhvr>
                                      <p:tavLst>
                                        <p:tav tm="0" fmla="#ppt_y-sin(pi*$)/81">
                                          <p:val>
                                            <p:fltVal val="0"/>
                                          </p:val>
                                        </p:tav>
                                        <p:tav tm="100000">
                                          <p:val>
                                            <p:fltVal val="1"/>
                                          </p:val>
                                        </p:tav>
                                      </p:tavLst>
                                    </p:anim>
                                    <p:animScale>
                                      <p:cBhvr>
                                        <p:cTn id="49" dur="26">
                                          <p:stCondLst>
                                            <p:cond delay="650"/>
                                          </p:stCondLst>
                                        </p:cTn>
                                        <p:tgtEl>
                                          <p:spTgt spid="12"/>
                                        </p:tgtEl>
                                      </p:cBhvr>
                                      <p:to x="100000" y="60000"/>
                                    </p:animScale>
                                    <p:animScale>
                                      <p:cBhvr>
                                        <p:cTn id="50" dur="166" decel="50000">
                                          <p:stCondLst>
                                            <p:cond delay="676"/>
                                          </p:stCondLst>
                                        </p:cTn>
                                        <p:tgtEl>
                                          <p:spTgt spid="12"/>
                                        </p:tgtEl>
                                      </p:cBhvr>
                                      <p:to x="100000" y="100000"/>
                                    </p:animScale>
                                    <p:animScale>
                                      <p:cBhvr>
                                        <p:cTn id="51" dur="26">
                                          <p:stCondLst>
                                            <p:cond delay="1312"/>
                                          </p:stCondLst>
                                        </p:cTn>
                                        <p:tgtEl>
                                          <p:spTgt spid="12"/>
                                        </p:tgtEl>
                                      </p:cBhvr>
                                      <p:to x="100000" y="80000"/>
                                    </p:animScale>
                                    <p:animScale>
                                      <p:cBhvr>
                                        <p:cTn id="52" dur="166" decel="50000">
                                          <p:stCondLst>
                                            <p:cond delay="1338"/>
                                          </p:stCondLst>
                                        </p:cTn>
                                        <p:tgtEl>
                                          <p:spTgt spid="12"/>
                                        </p:tgtEl>
                                      </p:cBhvr>
                                      <p:to x="100000" y="100000"/>
                                    </p:animScale>
                                    <p:animScale>
                                      <p:cBhvr>
                                        <p:cTn id="53" dur="26">
                                          <p:stCondLst>
                                            <p:cond delay="1642"/>
                                          </p:stCondLst>
                                        </p:cTn>
                                        <p:tgtEl>
                                          <p:spTgt spid="12"/>
                                        </p:tgtEl>
                                      </p:cBhvr>
                                      <p:to x="100000" y="90000"/>
                                    </p:animScale>
                                    <p:animScale>
                                      <p:cBhvr>
                                        <p:cTn id="54" dur="166" decel="50000">
                                          <p:stCondLst>
                                            <p:cond delay="1668"/>
                                          </p:stCondLst>
                                        </p:cTn>
                                        <p:tgtEl>
                                          <p:spTgt spid="12"/>
                                        </p:tgtEl>
                                      </p:cBhvr>
                                      <p:to x="100000" y="100000"/>
                                    </p:animScale>
                                    <p:animScale>
                                      <p:cBhvr>
                                        <p:cTn id="55" dur="26">
                                          <p:stCondLst>
                                            <p:cond delay="1808"/>
                                          </p:stCondLst>
                                        </p:cTn>
                                        <p:tgtEl>
                                          <p:spTgt spid="12"/>
                                        </p:tgtEl>
                                      </p:cBhvr>
                                      <p:to x="100000" y="95000"/>
                                    </p:animScale>
                                    <p:animScale>
                                      <p:cBhvr>
                                        <p:cTn id="56" dur="166" decel="50000">
                                          <p:stCondLst>
                                            <p:cond delay="1834"/>
                                          </p:stCondLst>
                                        </p:cTn>
                                        <p:tgtEl>
                                          <p:spTgt spid="12"/>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660400"/>
          </a:xfrm>
          <a:gradFill>
            <a:gsLst>
              <a:gs pos="0">
                <a:schemeClr val="tx1"/>
              </a:gs>
              <a:gs pos="100000">
                <a:srgbClr val="C00000"/>
              </a:gs>
            </a:gsLst>
            <a:lin ang="5400000" scaled="1"/>
          </a:gradFill>
        </p:spPr>
        <p:txBody>
          <a:bodyPr vert="horz" lIns="91440" tIns="45720" rIns="91440" bIns="45720" rtlCol="0" anchor="ctr">
            <a:noAutofit/>
          </a:bodyPr>
          <a:lstStyle/>
          <a:p>
            <a:r>
              <a:rPr lang="en-US" sz="2800" b="1">
                <a:solidFill>
                  <a:schemeClr val="bg1"/>
                </a:solidFill>
              </a:rPr>
              <a:t>8: Journal Book Review (WS 5.22)</a:t>
            </a:r>
          </a:p>
        </p:txBody>
      </p:sp>
      <p:sp>
        <p:nvSpPr>
          <p:cNvPr id="4" name="Title 1"/>
          <p:cNvSpPr txBox="1">
            <a:spLocks/>
          </p:cNvSpPr>
          <p:nvPr/>
        </p:nvSpPr>
        <p:spPr>
          <a:xfrm>
            <a:off x="355600" y="914400"/>
            <a:ext cx="4216400" cy="1371600"/>
          </a:xfrm>
          <a:prstGeom prst="rect">
            <a:avLst/>
          </a:prstGeom>
        </p:spPr>
        <p:txBody>
          <a:bodyPr vert="horz" lIns="91440" tIns="45720" rIns="91440" bIns="45720" rtlCol="0" anchor="t">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indent="901700" algn="l"/>
            <a:r>
              <a:rPr lang="en-US" sz="2400" baseline="30000" dirty="0">
                <a:latin typeface="Times New Roman" panose="02020603050405020304" pitchFamily="18" charset="0"/>
                <a:cs typeface="Times New Roman" panose="02020603050405020304" pitchFamily="18" charset="0"/>
              </a:rPr>
              <a:t>1 </a:t>
            </a:r>
            <a:r>
              <a:rPr lang="en-US" sz="2400" dirty="0">
                <a:latin typeface="Times New Roman" panose="02020603050405020304" pitchFamily="18" charset="0"/>
                <a:cs typeface="Times New Roman" panose="02020603050405020304" pitchFamily="18" charset="0"/>
              </a:rPr>
              <a:t>David A. Croteau, ‘Book Review on Galatians,’ </a:t>
            </a:r>
            <a:r>
              <a:rPr lang="en-US" sz="2400" i="1" dirty="0">
                <a:latin typeface="Times New Roman" panose="02020603050405020304" pitchFamily="18" charset="0"/>
                <a:cs typeface="Times New Roman" panose="02020603050405020304" pitchFamily="18" charset="0"/>
              </a:rPr>
              <a:t>JETS</a:t>
            </a:r>
            <a:r>
              <a:rPr lang="en-US" sz="2400" dirty="0">
                <a:latin typeface="Times New Roman" panose="02020603050405020304" pitchFamily="18" charset="0"/>
                <a:cs typeface="Times New Roman" panose="02020603050405020304" pitchFamily="18" charset="0"/>
              </a:rPr>
              <a:t> 59, no 2</a:t>
            </a:r>
            <a:r>
              <a:rPr lang="en-US" sz="2400" i="1"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(2016): 411.</a:t>
            </a:r>
          </a:p>
        </p:txBody>
      </p:sp>
      <p:sp>
        <p:nvSpPr>
          <p:cNvPr id="5" name="Title 1"/>
          <p:cNvSpPr txBox="1">
            <a:spLocks/>
          </p:cNvSpPr>
          <p:nvPr/>
        </p:nvSpPr>
        <p:spPr>
          <a:xfrm>
            <a:off x="355600" y="2622549"/>
            <a:ext cx="4216400" cy="866966"/>
          </a:xfrm>
          <a:prstGeom prst="rect">
            <a:avLst/>
          </a:prstGeom>
        </p:spPr>
        <p:txBody>
          <a:bodyPr vert="horz" lIns="91440" tIns="45720" rIns="91440" bIns="45720" rtlCol="0" anchor="t">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indent="901700" algn="l"/>
            <a:r>
              <a:rPr lang="en-US" sz="2400" baseline="30000" dirty="0">
                <a:latin typeface="Times New Roman" panose="02020603050405020304" pitchFamily="18" charset="0"/>
                <a:cs typeface="Times New Roman" panose="02020603050405020304" pitchFamily="18" charset="0"/>
              </a:rPr>
              <a:t>5</a:t>
            </a:r>
            <a:r>
              <a:rPr lang="en-US" sz="2400" dirty="0">
                <a:latin typeface="Times New Roman" panose="02020603050405020304" pitchFamily="18" charset="0"/>
                <a:cs typeface="Times New Roman" panose="02020603050405020304" pitchFamily="18" charset="0"/>
              </a:rPr>
              <a:t> Croteau, “Book Review on Galatians,” 411.</a:t>
            </a:r>
          </a:p>
        </p:txBody>
      </p:sp>
      <p:sp>
        <p:nvSpPr>
          <p:cNvPr id="6" name="Title 1"/>
          <p:cNvSpPr txBox="1">
            <a:spLocks/>
          </p:cNvSpPr>
          <p:nvPr/>
        </p:nvSpPr>
        <p:spPr>
          <a:xfrm>
            <a:off x="355600" y="4013200"/>
            <a:ext cx="4216400" cy="2349500"/>
          </a:xfrm>
          <a:prstGeom prst="rect">
            <a:avLst/>
          </a:prstGeom>
        </p:spPr>
        <p:txBody>
          <a:bodyPr vert="horz" lIns="91440" tIns="45720" rIns="91440" bIns="45720" rtlCol="0" anchor="t">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901700" indent="-901700" algn="l"/>
            <a:r>
              <a:rPr lang="en-US" sz="2400" dirty="0">
                <a:latin typeface="Times New Roman" panose="02020603050405020304" pitchFamily="18" charset="0"/>
                <a:cs typeface="Times New Roman" panose="02020603050405020304" pitchFamily="18" charset="0"/>
              </a:rPr>
              <a:t>Croteau, David A. “Book Review on Galatians.”</a:t>
            </a:r>
            <a:r>
              <a:rPr lang="en-US" sz="2400" i="1" dirty="0">
                <a:latin typeface="Times New Roman" panose="02020603050405020304" pitchFamily="18" charset="0"/>
                <a:cs typeface="Times New Roman" panose="02020603050405020304" pitchFamily="18" charset="0"/>
              </a:rPr>
              <a:t> Journal of the Evangelical Theological Society </a:t>
            </a:r>
            <a:r>
              <a:rPr lang="en-US" sz="2400" dirty="0">
                <a:latin typeface="Times New Roman" panose="02020603050405020304" pitchFamily="18" charset="0"/>
                <a:cs typeface="Times New Roman" panose="02020603050405020304" pitchFamily="18" charset="0"/>
              </a:rPr>
              <a:t>59, no. 2 (2016): 411-13.</a:t>
            </a:r>
          </a:p>
        </p:txBody>
      </p:sp>
      <p:sp>
        <p:nvSpPr>
          <p:cNvPr id="7" name="Title 1">
            <a:extLst>
              <a:ext uri="{FF2B5EF4-FFF2-40B4-BE49-F238E27FC236}">
                <a16:creationId xmlns:a16="http://schemas.microsoft.com/office/drawing/2014/main" id="{D1BE7DCE-4D2C-8D4C-8604-4BA1273C0C3E}"/>
              </a:ext>
            </a:extLst>
          </p:cNvPr>
          <p:cNvSpPr txBox="1">
            <a:spLocks/>
          </p:cNvSpPr>
          <p:nvPr/>
        </p:nvSpPr>
        <p:spPr>
          <a:xfrm>
            <a:off x="4758267" y="914400"/>
            <a:ext cx="4216400" cy="1371600"/>
          </a:xfrm>
          <a:prstGeom prst="rect">
            <a:avLst/>
          </a:prstGeom>
        </p:spPr>
        <p:txBody>
          <a:bodyPr vert="horz" lIns="91440" tIns="45720" rIns="91440" bIns="45720" rtlCol="0" anchor="t">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indent="901700" algn="l"/>
            <a:r>
              <a:rPr lang="en-US" sz="2400" baseline="30000" dirty="0">
                <a:latin typeface="Times New Roman" panose="02020603050405020304" pitchFamily="18" charset="0"/>
                <a:cs typeface="Times New Roman" panose="02020603050405020304" pitchFamily="18" charset="0"/>
              </a:rPr>
              <a:t>1 </a:t>
            </a:r>
            <a:r>
              <a:rPr lang="en-US" sz="2400" dirty="0">
                <a:latin typeface="Times New Roman" panose="02020603050405020304" pitchFamily="18" charset="0"/>
                <a:cs typeface="Times New Roman" panose="02020603050405020304" pitchFamily="18" charset="0"/>
              </a:rPr>
              <a:t>David A. Croteau, “Book Review on Galatians,” </a:t>
            </a:r>
            <a:r>
              <a:rPr lang="en-US" sz="2400" i="1" dirty="0">
                <a:latin typeface="Times New Roman" panose="02020603050405020304" pitchFamily="18" charset="0"/>
                <a:cs typeface="Times New Roman" panose="02020603050405020304" pitchFamily="18" charset="0"/>
              </a:rPr>
              <a:t>JETS</a:t>
            </a:r>
            <a:r>
              <a:rPr lang="en-US" sz="2400" dirty="0">
                <a:latin typeface="Times New Roman" panose="02020603050405020304" pitchFamily="18" charset="0"/>
                <a:cs typeface="Times New Roman" panose="02020603050405020304" pitchFamily="18" charset="0"/>
              </a:rPr>
              <a:t> 59, no. 2</a:t>
            </a:r>
            <a:r>
              <a:rPr lang="en-US" sz="2400" i="1"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(2016): 411.</a:t>
            </a:r>
          </a:p>
        </p:txBody>
      </p:sp>
      <p:sp>
        <p:nvSpPr>
          <p:cNvPr id="8" name="Title 1">
            <a:extLst>
              <a:ext uri="{FF2B5EF4-FFF2-40B4-BE49-F238E27FC236}">
                <a16:creationId xmlns:a16="http://schemas.microsoft.com/office/drawing/2014/main" id="{249D57F8-1160-B047-AB79-02092DCAB032}"/>
              </a:ext>
            </a:extLst>
          </p:cNvPr>
          <p:cNvSpPr txBox="1">
            <a:spLocks/>
          </p:cNvSpPr>
          <p:nvPr/>
        </p:nvSpPr>
        <p:spPr>
          <a:xfrm>
            <a:off x="4758267" y="2622549"/>
            <a:ext cx="4216400" cy="866966"/>
          </a:xfrm>
          <a:prstGeom prst="rect">
            <a:avLst/>
          </a:prstGeom>
        </p:spPr>
        <p:txBody>
          <a:bodyPr vert="horz" lIns="91440" tIns="45720" rIns="91440" bIns="45720" rtlCol="0" anchor="t">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indent="901700" algn="l"/>
            <a:r>
              <a:rPr lang="en-US" sz="2400" baseline="30000" dirty="0">
                <a:latin typeface="Times New Roman" panose="02020603050405020304" pitchFamily="18" charset="0"/>
                <a:cs typeface="Times New Roman" panose="02020603050405020304" pitchFamily="18" charset="0"/>
              </a:rPr>
              <a:t>5</a:t>
            </a:r>
            <a:r>
              <a:rPr lang="en-US" sz="2400" dirty="0">
                <a:latin typeface="Times New Roman" panose="02020603050405020304" pitchFamily="18" charset="0"/>
                <a:cs typeface="Times New Roman" panose="02020603050405020304" pitchFamily="18" charset="0"/>
              </a:rPr>
              <a:t> Croteau, “Book Review on Galatians”, 411.</a:t>
            </a:r>
          </a:p>
        </p:txBody>
      </p:sp>
      <p:sp>
        <p:nvSpPr>
          <p:cNvPr id="9" name="Title 1">
            <a:extLst>
              <a:ext uri="{FF2B5EF4-FFF2-40B4-BE49-F238E27FC236}">
                <a16:creationId xmlns:a16="http://schemas.microsoft.com/office/drawing/2014/main" id="{6B165E7C-1712-5742-9410-0ADC3CD02E82}"/>
              </a:ext>
            </a:extLst>
          </p:cNvPr>
          <p:cNvSpPr txBox="1">
            <a:spLocks/>
          </p:cNvSpPr>
          <p:nvPr/>
        </p:nvSpPr>
        <p:spPr>
          <a:xfrm>
            <a:off x="4758267" y="4013200"/>
            <a:ext cx="4216400" cy="2349500"/>
          </a:xfrm>
          <a:prstGeom prst="rect">
            <a:avLst/>
          </a:prstGeom>
        </p:spPr>
        <p:txBody>
          <a:bodyPr vert="horz" lIns="91440" tIns="45720" rIns="91440" bIns="45720" rtlCol="0" anchor="t">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901700" indent="-901700" algn="l"/>
            <a:r>
              <a:rPr lang="en-US" sz="2400" dirty="0">
                <a:latin typeface="Times New Roman" panose="02020603050405020304" pitchFamily="18" charset="0"/>
                <a:cs typeface="Times New Roman" panose="02020603050405020304" pitchFamily="18" charset="0"/>
              </a:rPr>
              <a:t>Croteau, David A. ‘Book Review on Galatians’.</a:t>
            </a:r>
            <a:r>
              <a:rPr lang="en-US" sz="2400" i="1" dirty="0">
                <a:latin typeface="Times New Roman" panose="02020603050405020304" pitchFamily="18" charset="0"/>
                <a:cs typeface="Times New Roman" panose="02020603050405020304" pitchFamily="18" charset="0"/>
              </a:rPr>
              <a:t> Journal of the Evangelical Theological Society </a:t>
            </a:r>
            <a:r>
              <a:rPr lang="en-US" sz="2400" dirty="0">
                <a:latin typeface="Times New Roman" panose="02020603050405020304" pitchFamily="18" charset="0"/>
                <a:cs typeface="Times New Roman" panose="02020603050405020304" pitchFamily="18" charset="0"/>
              </a:rPr>
              <a:t>59, no 2 (2016): 411-413.</a:t>
            </a:r>
          </a:p>
        </p:txBody>
      </p:sp>
      <p:pic>
        <p:nvPicPr>
          <p:cNvPr id="10" name="Picture 6" descr="http://www.clker.com/cliparts/2/k/n/l/C/Q/transparent-green-checkmark-md.png">
            <a:extLst>
              <a:ext uri="{FF2B5EF4-FFF2-40B4-BE49-F238E27FC236}">
                <a16:creationId xmlns:a16="http://schemas.microsoft.com/office/drawing/2014/main" id="{D34365BE-B756-994C-BB63-C569CBED556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48820" y="761640"/>
            <a:ext cx="700617" cy="730116"/>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6" descr="http://www.clker.com/cliparts/2/k/n/l/C/Q/transparent-green-checkmark-md.png">
            <a:extLst>
              <a:ext uri="{FF2B5EF4-FFF2-40B4-BE49-F238E27FC236}">
                <a16:creationId xmlns:a16="http://schemas.microsoft.com/office/drawing/2014/main" id="{94A1B643-6617-B54E-B20E-53EBC084E56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6110" y="2604915"/>
            <a:ext cx="700617" cy="730116"/>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6" descr="http://www.clker.com/cliparts/2/k/n/l/C/Q/transparent-green-checkmark-md.png">
            <a:extLst>
              <a:ext uri="{FF2B5EF4-FFF2-40B4-BE49-F238E27FC236}">
                <a16:creationId xmlns:a16="http://schemas.microsoft.com/office/drawing/2014/main" id="{75189035-9A10-544F-B1A8-FD3C3938F49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6110" y="4822892"/>
            <a:ext cx="700617" cy="7301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24933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down)">
                                      <p:cBhvr>
                                        <p:cTn id="7" dur="580">
                                          <p:stCondLst>
                                            <p:cond delay="0"/>
                                          </p:stCondLst>
                                        </p:cTn>
                                        <p:tgtEl>
                                          <p:spTgt spid="10"/>
                                        </p:tgtEl>
                                      </p:cBhvr>
                                    </p:animEffect>
                                    <p:anim calcmode="lin" valueType="num">
                                      <p:cBhvr>
                                        <p:cTn id="8" dur="1822" tmFilter="0,0; 0.14,0.36; 0.43,0.73; 0.71,0.91; 1.0,1.0">
                                          <p:stCondLst>
                                            <p:cond delay="0"/>
                                          </p:stCondLst>
                                        </p:cTn>
                                        <p:tgtEl>
                                          <p:spTgt spid="10"/>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10"/>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10"/>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10"/>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10"/>
                                        </p:tgtEl>
                                        <p:attrNameLst>
                                          <p:attrName>ppt_y</p:attrName>
                                        </p:attrNameLst>
                                      </p:cBhvr>
                                      <p:tavLst>
                                        <p:tav tm="0" fmla="#ppt_y-sin(pi*$)/81">
                                          <p:val>
                                            <p:fltVal val="0"/>
                                          </p:val>
                                        </p:tav>
                                        <p:tav tm="100000">
                                          <p:val>
                                            <p:fltVal val="1"/>
                                          </p:val>
                                        </p:tav>
                                      </p:tavLst>
                                    </p:anim>
                                    <p:animScale>
                                      <p:cBhvr>
                                        <p:cTn id="13" dur="26">
                                          <p:stCondLst>
                                            <p:cond delay="650"/>
                                          </p:stCondLst>
                                        </p:cTn>
                                        <p:tgtEl>
                                          <p:spTgt spid="10"/>
                                        </p:tgtEl>
                                      </p:cBhvr>
                                      <p:to x="100000" y="60000"/>
                                    </p:animScale>
                                    <p:animScale>
                                      <p:cBhvr>
                                        <p:cTn id="14" dur="166" decel="50000">
                                          <p:stCondLst>
                                            <p:cond delay="676"/>
                                          </p:stCondLst>
                                        </p:cTn>
                                        <p:tgtEl>
                                          <p:spTgt spid="10"/>
                                        </p:tgtEl>
                                      </p:cBhvr>
                                      <p:to x="100000" y="100000"/>
                                    </p:animScale>
                                    <p:animScale>
                                      <p:cBhvr>
                                        <p:cTn id="15" dur="26">
                                          <p:stCondLst>
                                            <p:cond delay="1312"/>
                                          </p:stCondLst>
                                        </p:cTn>
                                        <p:tgtEl>
                                          <p:spTgt spid="10"/>
                                        </p:tgtEl>
                                      </p:cBhvr>
                                      <p:to x="100000" y="80000"/>
                                    </p:animScale>
                                    <p:animScale>
                                      <p:cBhvr>
                                        <p:cTn id="16" dur="166" decel="50000">
                                          <p:stCondLst>
                                            <p:cond delay="1338"/>
                                          </p:stCondLst>
                                        </p:cTn>
                                        <p:tgtEl>
                                          <p:spTgt spid="10"/>
                                        </p:tgtEl>
                                      </p:cBhvr>
                                      <p:to x="100000" y="100000"/>
                                    </p:animScale>
                                    <p:animScale>
                                      <p:cBhvr>
                                        <p:cTn id="17" dur="26">
                                          <p:stCondLst>
                                            <p:cond delay="1642"/>
                                          </p:stCondLst>
                                        </p:cTn>
                                        <p:tgtEl>
                                          <p:spTgt spid="10"/>
                                        </p:tgtEl>
                                      </p:cBhvr>
                                      <p:to x="100000" y="90000"/>
                                    </p:animScale>
                                    <p:animScale>
                                      <p:cBhvr>
                                        <p:cTn id="18" dur="166" decel="50000">
                                          <p:stCondLst>
                                            <p:cond delay="1668"/>
                                          </p:stCondLst>
                                        </p:cTn>
                                        <p:tgtEl>
                                          <p:spTgt spid="10"/>
                                        </p:tgtEl>
                                      </p:cBhvr>
                                      <p:to x="100000" y="100000"/>
                                    </p:animScale>
                                    <p:animScale>
                                      <p:cBhvr>
                                        <p:cTn id="19" dur="26">
                                          <p:stCondLst>
                                            <p:cond delay="1808"/>
                                          </p:stCondLst>
                                        </p:cTn>
                                        <p:tgtEl>
                                          <p:spTgt spid="10"/>
                                        </p:tgtEl>
                                      </p:cBhvr>
                                      <p:to x="100000" y="95000"/>
                                    </p:animScale>
                                    <p:animScale>
                                      <p:cBhvr>
                                        <p:cTn id="20" dur="166" decel="50000">
                                          <p:stCondLst>
                                            <p:cond delay="1834"/>
                                          </p:stCondLst>
                                        </p:cTn>
                                        <p:tgtEl>
                                          <p:spTgt spid="10"/>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nodeType="clickEffect">
                                  <p:stCondLst>
                                    <p:cond delay="0"/>
                                  </p:stCondLst>
                                  <p:childTnLst>
                                    <p:set>
                                      <p:cBhvr>
                                        <p:cTn id="24" dur="1" fill="hold">
                                          <p:stCondLst>
                                            <p:cond delay="0"/>
                                          </p:stCondLst>
                                        </p:cTn>
                                        <p:tgtEl>
                                          <p:spTgt spid="11"/>
                                        </p:tgtEl>
                                        <p:attrNameLst>
                                          <p:attrName>style.visibility</p:attrName>
                                        </p:attrNameLst>
                                      </p:cBhvr>
                                      <p:to>
                                        <p:strVal val="visible"/>
                                      </p:to>
                                    </p:set>
                                    <p:animEffect transition="in" filter="wipe(down)">
                                      <p:cBhvr>
                                        <p:cTn id="25" dur="580">
                                          <p:stCondLst>
                                            <p:cond delay="0"/>
                                          </p:stCondLst>
                                        </p:cTn>
                                        <p:tgtEl>
                                          <p:spTgt spid="11"/>
                                        </p:tgtEl>
                                      </p:cBhvr>
                                    </p:animEffect>
                                    <p:anim calcmode="lin" valueType="num">
                                      <p:cBhvr>
                                        <p:cTn id="26" dur="1822" tmFilter="0,0; 0.14,0.36; 0.43,0.73; 0.71,0.91; 1.0,1.0">
                                          <p:stCondLst>
                                            <p:cond delay="0"/>
                                          </p:stCondLst>
                                        </p:cTn>
                                        <p:tgtEl>
                                          <p:spTgt spid="11"/>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11"/>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11"/>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11"/>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11"/>
                                        </p:tgtEl>
                                        <p:attrNameLst>
                                          <p:attrName>ppt_y</p:attrName>
                                        </p:attrNameLst>
                                      </p:cBhvr>
                                      <p:tavLst>
                                        <p:tav tm="0" fmla="#ppt_y-sin(pi*$)/81">
                                          <p:val>
                                            <p:fltVal val="0"/>
                                          </p:val>
                                        </p:tav>
                                        <p:tav tm="100000">
                                          <p:val>
                                            <p:fltVal val="1"/>
                                          </p:val>
                                        </p:tav>
                                      </p:tavLst>
                                    </p:anim>
                                    <p:animScale>
                                      <p:cBhvr>
                                        <p:cTn id="31" dur="26">
                                          <p:stCondLst>
                                            <p:cond delay="650"/>
                                          </p:stCondLst>
                                        </p:cTn>
                                        <p:tgtEl>
                                          <p:spTgt spid="11"/>
                                        </p:tgtEl>
                                      </p:cBhvr>
                                      <p:to x="100000" y="60000"/>
                                    </p:animScale>
                                    <p:animScale>
                                      <p:cBhvr>
                                        <p:cTn id="32" dur="166" decel="50000">
                                          <p:stCondLst>
                                            <p:cond delay="676"/>
                                          </p:stCondLst>
                                        </p:cTn>
                                        <p:tgtEl>
                                          <p:spTgt spid="11"/>
                                        </p:tgtEl>
                                      </p:cBhvr>
                                      <p:to x="100000" y="100000"/>
                                    </p:animScale>
                                    <p:animScale>
                                      <p:cBhvr>
                                        <p:cTn id="33" dur="26">
                                          <p:stCondLst>
                                            <p:cond delay="1312"/>
                                          </p:stCondLst>
                                        </p:cTn>
                                        <p:tgtEl>
                                          <p:spTgt spid="11"/>
                                        </p:tgtEl>
                                      </p:cBhvr>
                                      <p:to x="100000" y="80000"/>
                                    </p:animScale>
                                    <p:animScale>
                                      <p:cBhvr>
                                        <p:cTn id="34" dur="166" decel="50000">
                                          <p:stCondLst>
                                            <p:cond delay="1338"/>
                                          </p:stCondLst>
                                        </p:cTn>
                                        <p:tgtEl>
                                          <p:spTgt spid="11"/>
                                        </p:tgtEl>
                                      </p:cBhvr>
                                      <p:to x="100000" y="100000"/>
                                    </p:animScale>
                                    <p:animScale>
                                      <p:cBhvr>
                                        <p:cTn id="35" dur="26">
                                          <p:stCondLst>
                                            <p:cond delay="1642"/>
                                          </p:stCondLst>
                                        </p:cTn>
                                        <p:tgtEl>
                                          <p:spTgt spid="11"/>
                                        </p:tgtEl>
                                      </p:cBhvr>
                                      <p:to x="100000" y="90000"/>
                                    </p:animScale>
                                    <p:animScale>
                                      <p:cBhvr>
                                        <p:cTn id="36" dur="166" decel="50000">
                                          <p:stCondLst>
                                            <p:cond delay="1668"/>
                                          </p:stCondLst>
                                        </p:cTn>
                                        <p:tgtEl>
                                          <p:spTgt spid="11"/>
                                        </p:tgtEl>
                                      </p:cBhvr>
                                      <p:to x="100000" y="100000"/>
                                    </p:animScale>
                                    <p:animScale>
                                      <p:cBhvr>
                                        <p:cTn id="37" dur="26">
                                          <p:stCondLst>
                                            <p:cond delay="1808"/>
                                          </p:stCondLst>
                                        </p:cTn>
                                        <p:tgtEl>
                                          <p:spTgt spid="11"/>
                                        </p:tgtEl>
                                      </p:cBhvr>
                                      <p:to x="100000" y="95000"/>
                                    </p:animScale>
                                    <p:animScale>
                                      <p:cBhvr>
                                        <p:cTn id="38" dur="166" decel="50000">
                                          <p:stCondLst>
                                            <p:cond delay="1834"/>
                                          </p:stCondLst>
                                        </p:cTn>
                                        <p:tgtEl>
                                          <p:spTgt spid="11"/>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nodeType="clickEffect">
                                  <p:stCondLst>
                                    <p:cond delay="0"/>
                                  </p:stCondLst>
                                  <p:childTnLst>
                                    <p:set>
                                      <p:cBhvr>
                                        <p:cTn id="42" dur="1" fill="hold">
                                          <p:stCondLst>
                                            <p:cond delay="0"/>
                                          </p:stCondLst>
                                        </p:cTn>
                                        <p:tgtEl>
                                          <p:spTgt spid="12"/>
                                        </p:tgtEl>
                                        <p:attrNameLst>
                                          <p:attrName>style.visibility</p:attrName>
                                        </p:attrNameLst>
                                      </p:cBhvr>
                                      <p:to>
                                        <p:strVal val="visible"/>
                                      </p:to>
                                    </p:set>
                                    <p:animEffect transition="in" filter="wipe(down)">
                                      <p:cBhvr>
                                        <p:cTn id="43" dur="580">
                                          <p:stCondLst>
                                            <p:cond delay="0"/>
                                          </p:stCondLst>
                                        </p:cTn>
                                        <p:tgtEl>
                                          <p:spTgt spid="12"/>
                                        </p:tgtEl>
                                      </p:cBhvr>
                                    </p:animEffect>
                                    <p:anim calcmode="lin" valueType="num">
                                      <p:cBhvr>
                                        <p:cTn id="44" dur="1822" tmFilter="0,0; 0.14,0.36; 0.43,0.73; 0.71,0.91; 1.0,1.0">
                                          <p:stCondLst>
                                            <p:cond delay="0"/>
                                          </p:stCondLst>
                                        </p:cTn>
                                        <p:tgtEl>
                                          <p:spTgt spid="12"/>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12"/>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12"/>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12"/>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12"/>
                                        </p:tgtEl>
                                        <p:attrNameLst>
                                          <p:attrName>ppt_y</p:attrName>
                                        </p:attrNameLst>
                                      </p:cBhvr>
                                      <p:tavLst>
                                        <p:tav tm="0" fmla="#ppt_y-sin(pi*$)/81">
                                          <p:val>
                                            <p:fltVal val="0"/>
                                          </p:val>
                                        </p:tav>
                                        <p:tav tm="100000">
                                          <p:val>
                                            <p:fltVal val="1"/>
                                          </p:val>
                                        </p:tav>
                                      </p:tavLst>
                                    </p:anim>
                                    <p:animScale>
                                      <p:cBhvr>
                                        <p:cTn id="49" dur="26">
                                          <p:stCondLst>
                                            <p:cond delay="650"/>
                                          </p:stCondLst>
                                        </p:cTn>
                                        <p:tgtEl>
                                          <p:spTgt spid="12"/>
                                        </p:tgtEl>
                                      </p:cBhvr>
                                      <p:to x="100000" y="60000"/>
                                    </p:animScale>
                                    <p:animScale>
                                      <p:cBhvr>
                                        <p:cTn id="50" dur="166" decel="50000">
                                          <p:stCondLst>
                                            <p:cond delay="676"/>
                                          </p:stCondLst>
                                        </p:cTn>
                                        <p:tgtEl>
                                          <p:spTgt spid="12"/>
                                        </p:tgtEl>
                                      </p:cBhvr>
                                      <p:to x="100000" y="100000"/>
                                    </p:animScale>
                                    <p:animScale>
                                      <p:cBhvr>
                                        <p:cTn id="51" dur="26">
                                          <p:stCondLst>
                                            <p:cond delay="1312"/>
                                          </p:stCondLst>
                                        </p:cTn>
                                        <p:tgtEl>
                                          <p:spTgt spid="12"/>
                                        </p:tgtEl>
                                      </p:cBhvr>
                                      <p:to x="100000" y="80000"/>
                                    </p:animScale>
                                    <p:animScale>
                                      <p:cBhvr>
                                        <p:cTn id="52" dur="166" decel="50000">
                                          <p:stCondLst>
                                            <p:cond delay="1338"/>
                                          </p:stCondLst>
                                        </p:cTn>
                                        <p:tgtEl>
                                          <p:spTgt spid="12"/>
                                        </p:tgtEl>
                                      </p:cBhvr>
                                      <p:to x="100000" y="100000"/>
                                    </p:animScale>
                                    <p:animScale>
                                      <p:cBhvr>
                                        <p:cTn id="53" dur="26">
                                          <p:stCondLst>
                                            <p:cond delay="1642"/>
                                          </p:stCondLst>
                                        </p:cTn>
                                        <p:tgtEl>
                                          <p:spTgt spid="12"/>
                                        </p:tgtEl>
                                      </p:cBhvr>
                                      <p:to x="100000" y="90000"/>
                                    </p:animScale>
                                    <p:animScale>
                                      <p:cBhvr>
                                        <p:cTn id="54" dur="166" decel="50000">
                                          <p:stCondLst>
                                            <p:cond delay="1668"/>
                                          </p:stCondLst>
                                        </p:cTn>
                                        <p:tgtEl>
                                          <p:spTgt spid="12"/>
                                        </p:tgtEl>
                                      </p:cBhvr>
                                      <p:to x="100000" y="100000"/>
                                    </p:animScale>
                                    <p:animScale>
                                      <p:cBhvr>
                                        <p:cTn id="55" dur="26">
                                          <p:stCondLst>
                                            <p:cond delay="1808"/>
                                          </p:stCondLst>
                                        </p:cTn>
                                        <p:tgtEl>
                                          <p:spTgt spid="12"/>
                                        </p:tgtEl>
                                      </p:cBhvr>
                                      <p:to x="100000" y="95000"/>
                                    </p:animScale>
                                    <p:animScale>
                                      <p:cBhvr>
                                        <p:cTn id="56" dur="166" decel="50000">
                                          <p:stCondLst>
                                            <p:cond delay="1834"/>
                                          </p:stCondLst>
                                        </p:cTn>
                                        <p:tgtEl>
                                          <p:spTgt spid="12"/>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660400"/>
          </a:xfrm>
          <a:gradFill>
            <a:gsLst>
              <a:gs pos="0">
                <a:schemeClr val="tx1"/>
              </a:gs>
              <a:gs pos="100000">
                <a:srgbClr val="C00000"/>
              </a:gs>
            </a:gsLst>
            <a:lin ang="5400000" scaled="1"/>
          </a:gradFill>
        </p:spPr>
        <p:txBody>
          <a:bodyPr vert="horz" lIns="91440" tIns="45720" rIns="91440" bIns="45720" rtlCol="0" anchor="ctr">
            <a:noAutofit/>
          </a:bodyPr>
          <a:lstStyle/>
          <a:p>
            <a:r>
              <a:rPr lang="en-US" sz="2800" b="1">
                <a:solidFill>
                  <a:schemeClr val="bg1"/>
                </a:solidFill>
              </a:rPr>
              <a:t>9: Website Text (WS 5.29)</a:t>
            </a:r>
          </a:p>
        </p:txBody>
      </p:sp>
      <p:sp>
        <p:nvSpPr>
          <p:cNvPr id="4" name="Title 1"/>
          <p:cNvSpPr txBox="1">
            <a:spLocks/>
          </p:cNvSpPr>
          <p:nvPr/>
        </p:nvSpPr>
        <p:spPr>
          <a:xfrm>
            <a:off x="228600" y="753533"/>
            <a:ext cx="4343400" cy="2199218"/>
          </a:xfrm>
          <a:prstGeom prst="rect">
            <a:avLst/>
          </a:prstGeom>
        </p:spPr>
        <p:txBody>
          <a:bodyPr vert="horz" lIns="91440" tIns="45720" rIns="91440" bIns="45720" rtlCol="0" anchor="t">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indent="901700" algn="l"/>
            <a:r>
              <a:rPr lang="en-US" sz="2400" baseline="30000" dirty="0">
                <a:latin typeface="Times New Roman" panose="02020603050405020304" pitchFamily="18" charset="0"/>
                <a:cs typeface="Times New Roman" panose="02020603050405020304" pitchFamily="18" charset="0"/>
              </a:rPr>
              <a:t>1 </a:t>
            </a:r>
            <a:r>
              <a:rPr lang="en-US" sz="2400" dirty="0">
                <a:latin typeface="Times New Roman" panose="02020603050405020304" pitchFamily="18" charset="0"/>
                <a:cs typeface="Times New Roman" panose="02020603050405020304" pitchFamily="18" charset="0"/>
              </a:rPr>
              <a:t>Gordon Penfold, "Evangelism Bible Studies,"</a:t>
            </a:r>
            <a:r>
              <a:rPr lang="en-US" sz="2400" i="1"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Fresh Start Ministries, March 2007, http://www.startingfresh.net/11.html.</a:t>
            </a:r>
          </a:p>
        </p:txBody>
      </p:sp>
      <p:sp>
        <p:nvSpPr>
          <p:cNvPr id="5" name="Title 1"/>
          <p:cNvSpPr txBox="1">
            <a:spLocks/>
          </p:cNvSpPr>
          <p:nvPr/>
        </p:nvSpPr>
        <p:spPr>
          <a:xfrm>
            <a:off x="228600" y="3049493"/>
            <a:ext cx="4284133" cy="866966"/>
          </a:xfrm>
          <a:prstGeom prst="rect">
            <a:avLst/>
          </a:prstGeom>
        </p:spPr>
        <p:txBody>
          <a:bodyPr vert="horz" lIns="91440" tIns="45720" rIns="91440" bIns="45720" rtlCol="0" anchor="t">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indent="901700" algn="l"/>
            <a:r>
              <a:rPr lang="en-US" sz="2400" baseline="30000" dirty="0">
                <a:latin typeface="Times New Roman" panose="02020603050405020304" pitchFamily="18" charset="0"/>
                <a:cs typeface="Times New Roman" panose="02020603050405020304" pitchFamily="18" charset="0"/>
              </a:rPr>
              <a:t>5 </a:t>
            </a:r>
            <a:r>
              <a:rPr lang="en-US" sz="2400" dirty="0">
                <a:latin typeface="Times New Roman" panose="02020603050405020304" pitchFamily="18" charset="0"/>
                <a:cs typeface="Times New Roman" panose="02020603050405020304" pitchFamily="18" charset="0"/>
              </a:rPr>
              <a:t>Penfold, "Evangelism Bible Studies." </a:t>
            </a:r>
          </a:p>
        </p:txBody>
      </p:sp>
      <p:sp>
        <p:nvSpPr>
          <p:cNvPr id="6" name="Title 1"/>
          <p:cNvSpPr txBox="1">
            <a:spLocks/>
          </p:cNvSpPr>
          <p:nvPr/>
        </p:nvSpPr>
        <p:spPr>
          <a:xfrm>
            <a:off x="228600" y="4013200"/>
            <a:ext cx="4284133" cy="2349500"/>
          </a:xfrm>
          <a:prstGeom prst="rect">
            <a:avLst/>
          </a:prstGeom>
        </p:spPr>
        <p:txBody>
          <a:bodyPr vert="horz" lIns="91440" tIns="45720" rIns="91440" bIns="45720" rtlCol="0" anchor="t">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901700" indent="-901700" algn="l"/>
            <a:r>
              <a:rPr lang="en-US" sz="2400" dirty="0">
                <a:latin typeface="Times New Roman" panose="02020603050405020304" pitchFamily="18" charset="0"/>
                <a:cs typeface="Times New Roman" panose="02020603050405020304" pitchFamily="18" charset="0"/>
              </a:rPr>
              <a:t>Penfold, Gordon. "Evangelism Bible Studies."</a:t>
            </a:r>
            <a:r>
              <a:rPr lang="en-US" sz="2400" i="1"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Fresh Start Ministries. March 2007. http://www.startingfresh.net/11.html.</a:t>
            </a:r>
          </a:p>
        </p:txBody>
      </p:sp>
      <p:sp>
        <p:nvSpPr>
          <p:cNvPr id="7" name="Title 1"/>
          <p:cNvSpPr txBox="1">
            <a:spLocks/>
          </p:cNvSpPr>
          <p:nvPr/>
        </p:nvSpPr>
        <p:spPr>
          <a:xfrm>
            <a:off x="0" y="6828997"/>
            <a:ext cx="9144000" cy="660400"/>
          </a:xfrm>
          <a:prstGeom prst="rect">
            <a:avLst/>
          </a:prstGeom>
          <a:noFill/>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2800" b="1" dirty="0">
                <a:solidFill>
                  <a:srgbClr val="FFFFFF"/>
                </a:solidFill>
                <a:hlinkClick r:id="rId2"/>
              </a:rPr>
              <a:t>http://www.startingfresh.net/11.html</a:t>
            </a:r>
            <a:endParaRPr lang="en-US" sz="2800" b="1" dirty="0">
              <a:solidFill>
                <a:srgbClr val="FFFFFF"/>
              </a:solidFill>
            </a:endParaRPr>
          </a:p>
        </p:txBody>
      </p:sp>
      <p:sp>
        <p:nvSpPr>
          <p:cNvPr id="8" name="Title 1">
            <a:extLst>
              <a:ext uri="{FF2B5EF4-FFF2-40B4-BE49-F238E27FC236}">
                <a16:creationId xmlns:a16="http://schemas.microsoft.com/office/drawing/2014/main" id="{9FEF0EAC-A1DA-6243-9CD7-888C871047D3}"/>
              </a:ext>
            </a:extLst>
          </p:cNvPr>
          <p:cNvSpPr txBox="1">
            <a:spLocks/>
          </p:cNvSpPr>
          <p:nvPr/>
        </p:nvSpPr>
        <p:spPr>
          <a:xfrm>
            <a:off x="4682067" y="753533"/>
            <a:ext cx="4284133" cy="2199218"/>
          </a:xfrm>
          <a:prstGeom prst="rect">
            <a:avLst/>
          </a:prstGeom>
        </p:spPr>
        <p:txBody>
          <a:bodyPr vert="horz" lIns="91440" tIns="45720" rIns="91440" bIns="45720" rtlCol="0" anchor="t">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indent="901700" algn="l"/>
            <a:r>
              <a:rPr lang="en-US" sz="2400" baseline="30000" dirty="0">
                <a:latin typeface="Times New Roman" panose="02020603050405020304" pitchFamily="18" charset="0"/>
                <a:cs typeface="Times New Roman" panose="02020603050405020304" pitchFamily="18" charset="0"/>
              </a:rPr>
              <a:t>1 </a:t>
            </a:r>
            <a:r>
              <a:rPr lang="en-US" sz="2400" dirty="0">
                <a:latin typeface="Times New Roman" panose="02020603050405020304" pitchFamily="18" charset="0"/>
                <a:cs typeface="Times New Roman" panose="02020603050405020304" pitchFamily="18" charset="0"/>
              </a:rPr>
              <a:t>Gordon Penfold, "Evangelism Bible Studies,"</a:t>
            </a:r>
            <a:r>
              <a:rPr lang="en-US" sz="2400" i="1"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Fresh Start Ministries, March 2007, accessed 4 March 2017, http://www.startingfresh.net/11.html.</a:t>
            </a:r>
          </a:p>
        </p:txBody>
      </p:sp>
      <p:sp>
        <p:nvSpPr>
          <p:cNvPr id="9" name="Title 1">
            <a:extLst>
              <a:ext uri="{FF2B5EF4-FFF2-40B4-BE49-F238E27FC236}">
                <a16:creationId xmlns:a16="http://schemas.microsoft.com/office/drawing/2014/main" id="{AD64F047-E25D-BF40-8496-8A94BF8B652C}"/>
              </a:ext>
            </a:extLst>
          </p:cNvPr>
          <p:cNvSpPr txBox="1">
            <a:spLocks/>
          </p:cNvSpPr>
          <p:nvPr/>
        </p:nvSpPr>
        <p:spPr>
          <a:xfrm>
            <a:off x="4682067" y="3049493"/>
            <a:ext cx="4284133" cy="866966"/>
          </a:xfrm>
          <a:prstGeom prst="rect">
            <a:avLst/>
          </a:prstGeom>
        </p:spPr>
        <p:txBody>
          <a:bodyPr vert="horz" lIns="91440" tIns="45720" rIns="91440" bIns="45720" rtlCol="0" anchor="t">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indent="901700" algn="l"/>
            <a:r>
              <a:rPr lang="en-US" sz="2400" baseline="30000" dirty="0">
                <a:latin typeface="Times New Roman" panose="02020603050405020304" pitchFamily="18" charset="0"/>
                <a:cs typeface="Times New Roman" panose="02020603050405020304" pitchFamily="18" charset="0"/>
              </a:rPr>
              <a:t>5 </a:t>
            </a:r>
            <a:r>
              <a:rPr lang="en-US" sz="2400" dirty="0">
                <a:latin typeface="Times New Roman" panose="02020603050405020304" pitchFamily="18" charset="0"/>
                <a:cs typeface="Times New Roman" panose="02020603050405020304" pitchFamily="18" charset="0"/>
              </a:rPr>
              <a:t>Gordon Penfold, "Evangelism Bible Studies." </a:t>
            </a:r>
          </a:p>
        </p:txBody>
      </p:sp>
      <p:sp>
        <p:nvSpPr>
          <p:cNvPr id="10" name="Title 1">
            <a:extLst>
              <a:ext uri="{FF2B5EF4-FFF2-40B4-BE49-F238E27FC236}">
                <a16:creationId xmlns:a16="http://schemas.microsoft.com/office/drawing/2014/main" id="{A42A8B87-0653-5947-A0BE-69211B1F4D61}"/>
              </a:ext>
            </a:extLst>
          </p:cNvPr>
          <p:cNvSpPr txBox="1">
            <a:spLocks/>
          </p:cNvSpPr>
          <p:nvPr/>
        </p:nvSpPr>
        <p:spPr>
          <a:xfrm>
            <a:off x="4682067" y="4013200"/>
            <a:ext cx="4284133" cy="2349500"/>
          </a:xfrm>
          <a:prstGeom prst="rect">
            <a:avLst/>
          </a:prstGeom>
        </p:spPr>
        <p:txBody>
          <a:bodyPr vert="horz" lIns="91440" tIns="45720" rIns="91440" bIns="45720" rtlCol="0" anchor="t">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901700" indent="-901700" algn="l"/>
            <a:r>
              <a:rPr lang="en-US" sz="2400" dirty="0">
                <a:latin typeface="Times New Roman" panose="02020603050405020304" pitchFamily="18" charset="0"/>
                <a:cs typeface="Times New Roman" panose="02020603050405020304" pitchFamily="18" charset="0"/>
              </a:rPr>
              <a:t>Penfold, Gordon. "Evangelism Bible Studies."</a:t>
            </a:r>
            <a:r>
              <a:rPr lang="en-US" sz="2400" i="1"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Fresh Start Ministries. Accessed 4 March 2017. </a:t>
            </a:r>
            <a:r>
              <a:rPr lang="en-US" sz="2400" dirty="0">
                <a:latin typeface="Times New Roman" panose="02020603050405020304" pitchFamily="18" charset="0"/>
                <a:cs typeface="Times New Roman" panose="02020603050405020304" pitchFamily="18" charset="0"/>
                <a:hlinkClick r:id="rId2"/>
              </a:rPr>
              <a:t>http://www.startingfresh.net/11.html</a:t>
            </a:r>
            <a:r>
              <a:rPr lang="en-US" sz="2400" dirty="0">
                <a:latin typeface="Times New Roman" panose="02020603050405020304" pitchFamily="18" charset="0"/>
                <a:cs typeface="Times New Roman" panose="02020603050405020304" pitchFamily="18" charset="0"/>
              </a:rPr>
              <a:t>.</a:t>
            </a:r>
          </a:p>
        </p:txBody>
      </p:sp>
      <p:pic>
        <p:nvPicPr>
          <p:cNvPr id="11" name="Picture 6" descr="http://www.clker.com/cliparts/2/k/n/l/C/Q/transparent-green-checkmark-md.png">
            <a:extLst>
              <a:ext uri="{FF2B5EF4-FFF2-40B4-BE49-F238E27FC236}">
                <a16:creationId xmlns:a16="http://schemas.microsoft.com/office/drawing/2014/main" id="{6561298E-FE48-3C4D-92C8-F481F6A8AFD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0355" y="810682"/>
            <a:ext cx="700617" cy="730116"/>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6" descr="http://www.clker.com/cliparts/2/k/n/l/C/Q/transparent-green-checkmark-md.png">
            <a:extLst>
              <a:ext uri="{FF2B5EF4-FFF2-40B4-BE49-F238E27FC236}">
                <a16:creationId xmlns:a16="http://schemas.microsoft.com/office/drawing/2014/main" id="{B0587260-8C03-2849-8E51-3B98DBE5F87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0355" y="2816787"/>
            <a:ext cx="700617" cy="730116"/>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6" descr="http://www.clker.com/cliparts/2/k/n/l/C/Q/transparent-green-checkmark-md.png">
            <a:extLst>
              <a:ext uri="{FF2B5EF4-FFF2-40B4-BE49-F238E27FC236}">
                <a16:creationId xmlns:a16="http://schemas.microsoft.com/office/drawing/2014/main" id="{230E71A9-9AA2-0640-A7FA-731C046C190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0355" y="4822892"/>
            <a:ext cx="700617" cy="7301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24933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down)">
                                      <p:cBhvr>
                                        <p:cTn id="7" dur="580">
                                          <p:stCondLst>
                                            <p:cond delay="0"/>
                                          </p:stCondLst>
                                        </p:cTn>
                                        <p:tgtEl>
                                          <p:spTgt spid="11"/>
                                        </p:tgtEl>
                                      </p:cBhvr>
                                    </p:animEffect>
                                    <p:anim calcmode="lin" valueType="num">
                                      <p:cBhvr>
                                        <p:cTn id="8" dur="1822" tmFilter="0,0; 0.14,0.36; 0.43,0.73; 0.71,0.91; 1.0,1.0">
                                          <p:stCondLst>
                                            <p:cond delay="0"/>
                                          </p:stCondLst>
                                        </p:cTn>
                                        <p:tgtEl>
                                          <p:spTgt spid="11"/>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11"/>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11"/>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11"/>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11"/>
                                        </p:tgtEl>
                                        <p:attrNameLst>
                                          <p:attrName>ppt_y</p:attrName>
                                        </p:attrNameLst>
                                      </p:cBhvr>
                                      <p:tavLst>
                                        <p:tav tm="0" fmla="#ppt_y-sin(pi*$)/81">
                                          <p:val>
                                            <p:fltVal val="0"/>
                                          </p:val>
                                        </p:tav>
                                        <p:tav tm="100000">
                                          <p:val>
                                            <p:fltVal val="1"/>
                                          </p:val>
                                        </p:tav>
                                      </p:tavLst>
                                    </p:anim>
                                    <p:animScale>
                                      <p:cBhvr>
                                        <p:cTn id="13" dur="26">
                                          <p:stCondLst>
                                            <p:cond delay="650"/>
                                          </p:stCondLst>
                                        </p:cTn>
                                        <p:tgtEl>
                                          <p:spTgt spid="11"/>
                                        </p:tgtEl>
                                      </p:cBhvr>
                                      <p:to x="100000" y="60000"/>
                                    </p:animScale>
                                    <p:animScale>
                                      <p:cBhvr>
                                        <p:cTn id="14" dur="166" decel="50000">
                                          <p:stCondLst>
                                            <p:cond delay="676"/>
                                          </p:stCondLst>
                                        </p:cTn>
                                        <p:tgtEl>
                                          <p:spTgt spid="11"/>
                                        </p:tgtEl>
                                      </p:cBhvr>
                                      <p:to x="100000" y="100000"/>
                                    </p:animScale>
                                    <p:animScale>
                                      <p:cBhvr>
                                        <p:cTn id="15" dur="26">
                                          <p:stCondLst>
                                            <p:cond delay="1312"/>
                                          </p:stCondLst>
                                        </p:cTn>
                                        <p:tgtEl>
                                          <p:spTgt spid="11"/>
                                        </p:tgtEl>
                                      </p:cBhvr>
                                      <p:to x="100000" y="80000"/>
                                    </p:animScale>
                                    <p:animScale>
                                      <p:cBhvr>
                                        <p:cTn id="16" dur="166" decel="50000">
                                          <p:stCondLst>
                                            <p:cond delay="1338"/>
                                          </p:stCondLst>
                                        </p:cTn>
                                        <p:tgtEl>
                                          <p:spTgt spid="11"/>
                                        </p:tgtEl>
                                      </p:cBhvr>
                                      <p:to x="100000" y="100000"/>
                                    </p:animScale>
                                    <p:animScale>
                                      <p:cBhvr>
                                        <p:cTn id="17" dur="26">
                                          <p:stCondLst>
                                            <p:cond delay="1642"/>
                                          </p:stCondLst>
                                        </p:cTn>
                                        <p:tgtEl>
                                          <p:spTgt spid="11"/>
                                        </p:tgtEl>
                                      </p:cBhvr>
                                      <p:to x="100000" y="90000"/>
                                    </p:animScale>
                                    <p:animScale>
                                      <p:cBhvr>
                                        <p:cTn id="18" dur="166" decel="50000">
                                          <p:stCondLst>
                                            <p:cond delay="1668"/>
                                          </p:stCondLst>
                                        </p:cTn>
                                        <p:tgtEl>
                                          <p:spTgt spid="11"/>
                                        </p:tgtEl>
                                      </p:cBhvr>
                                      <p:to x="100000" y="100000"/>
                                    </p:animScale>
                                    <p:animScale>
                                      <p:cBhvr>
                                        <p:cTn id="19" dur="26">
                                          <p:stCondLst>
                                            <p:cond delay="1808"/>
                                          </p:stCondLst>
                                        </p:cTn>
                                        <p:tgtEl>
                                          <p:spTgt spid="11"/>
                                        </p:tgtEl>
                                      </p:cBhvr>
                                      <p:to x="100000" y="95000"/>
                                    </p:animScale>
                                    <p:animScale>
                                      <p:cBhvr>
                                        <p:cTn id="20" dur="166" decel="50000">
                                          <p:stCondLst>
                                            <p:cond delay="1834"/>
                                          </p:stCondLst>
                                        </p:cTn>
                                        <p:tgtEl>
                                          <p:spTgt spid="11"/>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nodeType="clickEffect">
                                  <p:stCondLst>
                                    <p:cond delay="0"/>
                                  </p:stCondLst>
                                  <p:childTnLst>
                                    <p:set>
                                      <p:cBhvr>
                                        <p:cTn id="24" dur="1" fill="hold">
                                          <p:stCondLst>
                                            <p:cond delay="0"/>
                                          </p:stCondLst>
                                        </p:cTn>
                                        <p:tgtEl>
                                          <p:spTgt spid="12"/>
                                        </p:tgtEl>
                                        <p:attrNameLst>
                                          <p:attrName>style.visibility</p:attrName>
                                        </p:attrNameLst>
                                      </p:cBhvr>
                                      <p:to>
                                        <p:strVal val="visible"/>
                                      </p:to>
                                    </p:set>
                                    <p:animEffect transition="in" filter="wipe(down)">
                                      <p:cBhvr>
                                        <p:cTn id="25" dur="580">
                                          <p:stCondLst>
                                            <p:cond delay="0"/>
                                          </p:stCondLst>
                                        </p:cTn>
                                        <p:tgtEl>
                                          <p:spTgt spid="12"/>
                                        </p:tgtEl>
                                      </p:cBhvr>
                                    </p:animEffect>
                                    <p:anim calcmode="lin" valueType="num">
                                      <p:cBhvr>
                                        <p:cTn id="26" dur="1822" tmFilter="0,0; 0.14,0.36; 0.43,0.73; 0.71,0.91; 1.0,1.0">
                                          <p:stCondLst>
                                            <p:cond delay="0"/>
                                          </p:stCondLst>
                                        </p:cTn>
                                        <p:tgtEl>
                                          <p:spTgt spid="12"/>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12"/>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12"/>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12"/>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12"/>
                                        </p:tgtEl>
                                        <p:attrNameLst>
                                          <p:attrName>ppt_y</p:attrName>
                                        </p:attrNameLst>
                                      </p:cBhvr>
                                      <p:tavLst>
                                        <p:tav tm="0" fmla="#ppt_y-sin(pi*$)/81">
                                          <p:val>
                                            <p:fltVal val="0"/>
                                          </p:val>
                                        </p:tav>
                                        <p:tav tm="100000">
                                          <p:val>
                                            <p:fltVal val="1"/>
                                          </p:val>
                                        </p:tav>
                                      </p:tavLst>
                                    </p:anim>
                                    <p:animScale>
                                      <p:cBhvr>
                                        <p:cTn id="31" dur="26">
                                          <p:stCondLst>
                                            <p:cond delay="650"/>
                                          </p:stCondLst>
                                        </p:cTn>
                                        <p:tgtEl>
                                          <p:spTgt spid="12"/>
                                        </p:tgtEl>
                                      </p:cBhvr>
                                      <p:to x="100000" y="60000"/>
                                    </p:animScale>
                                    <p:animScale>
                                      <p:cBhvr>
                                        <p:cTn id="32" dur="166" decel="50000">
                                          <p:stCondLst>
                                            <p:cond delay="676"/>
                                          </p:stCondLst>
                                        </p:cTn>
                                        <p:tgtEl>
                                          <p:spTgt spid="12"/>
                                        </p:tgtEl>
                                      </p:cBhvr>
                                      <p:to x="100000" y="100000"/>
                                    </p:animScale>
                                    <p:animScale>
                                      <p:cBhvr>
                                        <p:cTn id="33" dur="26">
                                          <p:stCondLst>
                                            <p:cond delay="1312"/>
                                          </p:stCondLst>
                                        </p:cTn>
                                        <p:tgtEl>
                                          <p:spTgt spid="12"/>
                                        </p:tgtEl>
                                      </p:cBhvr>
                                      <p:to x="100000" y="80000"/>
                                    </p:animScale>
                                    <p:animScale>
                                      <p:cBhvr>
                                        <p:cTn id="34" dur="166" decel="50000">
                                          <p:stCondLst>
                                            <p:cond delay="1338"/>
                                          </p:stCondLst>
                                        </p:cTn>
                                        <p:tgtEl>
                                          <p:spTgt spid="12"/>
                                        </p:tgtEl>
                                      </p:cBhvr>
                                      <p:to x="100000" y="100000"/>
                                    </p:animScale>
                                    <p:animScale>
                                      <p:cBhvr>
                                        <p:cTn id="35" dur="26">
                                          <p:stCondLst>
                                            <p:cond delay="1642"/>
                                          </p:stCondLst>
                                        </p:cTn>
                                        <p:tgtEl>
                                          <p:spTgt spid="12"/>
                                        </p:tgtEl>
                                      </p:cBhvr>
                                      <p:to x="100000" y="90000"/>
                                    </p:animScale>
                                    <p:animScale>
                                      <p:cBhvr>
                                        <p:cTn id="36" dur="166" decel="50000">
                                          <p:stCondLst>
                                            <p:cond delay="1668"/>
                                          </p:stCondLst>
                                        </p:cTn>
                                        <p:tgtEl>
                                          <p:spTgt spid="12"/>
                                        </p:tgtEl>
                                      </p:cBhvr>
                                      <p:to x="100000" y="100000"/>
                                    </p:animScale>
                                    <p:animScale>
                                      <p:cBhvr>
                                        <p:cTn id="37" dur="26">
                                          <p:stCondLst>
                                            <p:cond delay="1808"/>
                                          </p:stCondLst>
                                        </p:cTn>
                                        <p:tgtEl>
                                          <p:spTgt spid="12"/>
                                        </p:tgtEl>
                                      </p:cBhvr>
                                      <p:to x="100000" y="95000"/>
                                    </p:animScale>
                                    <p:animScale>
                                      <p:cBhvr>
                                        <p:cTn id="38" dur="166" decel="50000">
                                          <p:stCondLst>
                                            <p:cond delay="1834"/>
                                          </p:stCondLst>
                                        </p:cTn>
                                        <p:tgtEl>
                                          <p:spTgt spid="12"/>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nodeType="clickEffect">
                                  <p:stCondLst>
                                    <p:cond delay="0"/>
                                  </p:stCondLst>
                                  <p:childTnLst>
                                    <p:set>
                                      <p:cBhvr>
                                        <p:cTn id="42" dur="1" fill="hold">
                                          <p:stCondLst>
                                            <p:cond delay="0"/>
                                          </p:stCondLst>
                                        </p:cTn>
                                        <p:tgtEl>
                                          <p:spTgt spid="13"/>
                                        </p:tgtEl>
                                        <p:attrNameLst>
                                          <p:attrName>style.visibility</p:attrName>
                                        </p:attrNameLst>
                                      </p:cBhvr>
                                      <p:to>
                                        <p:strVal val="visible"/>
                                      </p:to>
                                    </p:set>
                                    <p:animEffect transition="in" filter="wipe(down)">
                                      <p:cBhvr>
                                        <p:cTn id="43" dur="580">
                                          <p:stCondLst>
                                            <p:cond delay="0"/>
                                          </p:stCondLst>
                                        </p:cTn>
                                        <p:tgtEl>
                                          <p:spTgt spid="13"/>
                                        </p:tgtEl>
                                      </p:cBhvr>
                                    </p:animEffect>
                                    <p:anim calcmode="lin" valueType="num">
                                      <p:cBhvr>
                                        <p:cTn id="44" dur="1822" tmFilter="0,0; 0.14,0.36; 0.43,0.73; 0.71,0.91; 1.0,1.0">
                                          <p:stCondLst>
                                            <p:cond delay="0"/>
                                          </p:stCondLst>
                                        </p:cTn>
                                        <p:tgtEl>
                                          <p:spTgt spid="13"/>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13"/>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13"/>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13"/>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13"/>
                                        </p:tgtEl>
                                        <p:attrNameLst>
                                          <p:attrName>ppt_y</p:attrName>
                                        </p:attrNameLst>
                                      </p:cBhvr>
                                      <p:tavLst>
                                        <p:tav tm="0" fmla="#ppt_y-sin(pi*$)/81">
                                          <p:val>
                                            <p:fltVal val="0"/>
                                          </p:val>
                                        </p:tav>
                                        <p:tav tm="100000">
                                          <p:val>
                                            <p:fltVal val="1"/>
                                          </p:val>
                                        </p:tav>
                                      </p:tavLst>
                                    </p:anim>
                                    <p:animScale>
                                      <p:cBhvr>
                                        <p:cTn id="49" dur="26">
                                          <p:stCondLst>
                                            <p:cond delay="650"/>
                                          </p:stCondLst>
                                        </p:cTn>
                                        <p:tgtEl>
                                          <p:spTgt spid="13"/>
                                        </p:tgtEl>
                                      </p:cBhvr>
                                      <p:to x="100000" y="60000"/>
                                    </p:animScale>
                                    <p:animScale>
                                      <p:cBhvr>
                                        <p:cTn id="50" dur="166" decel="50000">
                                          <p:stCondLst>
                                            <p:cond delay="676"/>
                                          </p:stCondLst>
                                        </p:cTn>
                                        <p:tgtEl>
                                          <p:spTgt spid="13"/>
                                        </p:tgtEl>
                                      </p:cBhvr>
                                      <p:to x="100000" y="100000"/>
                                    </p:animScale>
                                    <p:animScale>
                                      <p:cBhvr>
                                        <p:cTn id="51" dur="26">
                                          <p:stCondLst>
                                            <p:cond delay="1312"/>
                                          </p:stCondLst>
                                        </p:cTn>
                                        <p:tgtEl>
                                          <p:spTgt spid="13"/>
                                        </p:tgtEl>
                                      </p:cBhvr>
                                      <p:to x="100000" y="80000"/>
                                    </p:animScale>
                                    <p:animScale>
                                      <p:cBhvr>
                                        <p:cTn id="52" dur="166" decel="50000">
                                          <p:stCondLst>
                                            <p:cond delay="1338"/>
                                          </p:stCondLst>
                                        </p:cTn>
                                        <p:tgtEl>
                                          <p:spTgt spid="13"/>
                                        </p:tgtEl>
                                      </p:cBhvr>
                                      <p:to x="100000" y="100000"/>
                                    </p:animScale>
                                    <p:animScale>
                                      <p:cBhvr>
                                        <p:cTn id="53" dur="26">
                                          <p:stCondLst>
                                            <p:cond delay="1642"/>
                                          </p:stCondLst>
                                        </p:cTn>
                                        <p:tgtEl>
                                          <p:spTgt spid="13"/>
                                        </p:tgtEl>
                                      </p:cBhvr>
                                      <p:to x="100000" y="90000"/>
                                    </p:animScale>
                                    <p:animScale>
                                      <p:cBhvr>
                                        <p:cTn id="54" dur="166" decel="50000">
                                          <p:stCondLst>
                                            <p:cond delay="1668"/>
                                          </p:stCondLst>
                                        </p:cTn>
                                        <p:tgtEl>
                                          <p:spTgt spid="13"/>
                                        </p:tgtEl>
                                      </p:cBhvr>
                                      <p:to x="100000" y="100000"/>
                                    </p:animScale>
                                    <p:animScale>
                                      <p:cBhvr>
                                        <p:cTn id="55" dur="26">
                                          <p:stCondLst>
                                            <p:cond delay="1808"/>
                                          </p:stCondLst>
                                        </p:cTn>
                                        <p:tgtEl>
                                          <p:spTgt spid="13"/>
                                        </p:tgtEl>
                                      </p:cBhvr>
                                      <p:to x="100000" y="95000"/>
                                    </p:animScale>
                                    <p:animScale>
                                      <p:cBhvr>
                                        <p:cTn id="56" dur="166" decel="50000">
                                          <p:stCondLst>
                                            <p:cond delay="1834"/>
                                          </p:stCondLst>
                                        </p:cTn>
                                        <p:tgtEl>
                                          <p:spTgt spid="13"/>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2059</TotalTime>
  <Words>1750</Words>
  <Application>Microsoft Macintosh PowerPoint</Application>
  <PresentationFormat>On-screen Show (4:3)</PresentationFormat>
  <Paragraphs>105</Paragraphs>
  <Slides>10</Slides>
  <Notes>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Bwgrki</vt:lpstr>
      <vt:lpstr>Bwhebb</vt:lpstr>
      <vt:lpstr>Calibri</vt:lpstr>
      <vt:lpstr>Times New Roman</vt:lpstr>
      <vt:lpstr>Office Theme</vt:lpstr>
      <vt:lpstr>1: Book with One Author (WS 5.1)</vt:lpstr>
      <vt:lpstr>2: Book with Two Authors (WS 5.2)</vt:lpstr>
      <vt:lpstr>3: Book with Author &amp; Editor (WS 5.14)</vt:lpstr>
      <vt:lpstr>4: Book of Primary Sources (WS 5.36)</vt:lpstr>
      <vt:lpstr>5: Greek Lexicon with BibleWorks Greek Font (WS 5.24)</vt:lpstr>
      <vt:lpstr>6: Hebrew Lexicon with BibleWorks Hebrew Font (WS 5.24)</vt:lpstr>
      <vt:lpstr>7: Journal Article with One Author (WS 5.13)</vt:lpstr>
      <vt:lpstr>8: Journal Book Review (WS 5.22)</vt:lpstr>
      <vt:lpstr>9: Website Text (WS 5.29)</vt:lpstr>
      <vt:lpstr>10: Website Download (WS 5.31)</vt:lpstr>
    </vt:vector>
  </TitlesOfParts>
  <Company>Singapore Bible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 Book with One Author</dc:title>
  <dc:creator>Rick Griffith</dc:creator>
  <cp:lastModifiedBy>Rick Griffith</cp:lastModifiedBy>
  <cp:revision>149</cp:revision>
  <dcterms:created xsi:type="dcterms:W3CDTF">2017-05-03T13:19:26Z</dcterms:created>
  <dcterms:modified xsi:type="dcterms:W3CDTF">2020-05-02T04:31:55Z</dcterms:modified>
</cp:coreProperties>
</file>